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custDataLst>
    <p:tags r:id="rId15"/>
  </p:custDataLst>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Batenburg, Paul (NL - Amsterdam)" initials="vBP(-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CE"/>
    <a:srgbClr val="005986"/>
    <a:srgbClr val="00537C"/>
    <a:srgbClr val="005F8E"/>
    <a:srgbClr val="006699"/>
    <a:srgbClr val="336699"/>
    <a:srgbClr val="3366CC"/>
    <a:srgbClr val="004A8A"/>
    <a:srgbClr val="009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59EBA6-49DF-CD46-B65B-E8399F537277}" v="116" dt="2026-05-18T12:47:06.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62" autoAdjust="0"/>
    <p:restoredTop sz="94615" autoAdjust="0"/>
  </p:normalViewPr>
  <p:slideViewPr>
    <p:cSldViewPr>
      <p:cViewPr varScale="1">
        <p:scale>
          <a:sx n="147" d="100"/>
          <a:sy n="147" d="100"/>
        </p:scale>
        <p:origin x="360" y="192"/>
      </p:cViewPr>
      <p:guideLst>
        <p:guide orient="horz" pos="2160"/>
        <p:guide pos="3840"/>
      </p:guideLst>
    </p:cSldViewPr>
  </p:slideViewPr>
  <p:outlineViewPr>
    <p:cViewPr>
      <p:scale>
        <a:sx n="33" d="100"/>
        <a:sy n="33" d="100"/>
      </p:scale>
      <p:origin x="0" y="-14682"/>
    </p:cViewPr>
  </p:outlineViewPr>
  <p:notesTextViewPr>
    <p:cViewPr>
      <p:scale>
        <a:sx n="100" d="100"/>
        <a:sy n="100" d="100"/>
      </p:scale>
      <p:origin x="0" y="0"/>
    </p:cViewPr>
  </p:notesTextViewPr>
  <p:sorterViewPr>
    <p:cViewPr>
      <p:scale>
        <a:sx n="100" d="100"/>
        <a:sy n="100" d="100"/>
      </p:scale>
      <p:origin x="0" y="-312"/>
    </p:cViewPr>
  </p:sorterViewPr>
  <p:notesViewPr>
    <p:cSldViewPr>
      <p:cViewPr varScale="1">
        <p:scale>
          <a:sx n="74" d="100"/>
          <a:sy n="74" d="100"/>
        </p:scale>
        <p:origin x="352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ltLang="nl-NL"/>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ltLang="nl-NL"/>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Click to edit Master text styles</a:t>
            </a:r>
          </a:p>
          <a:p>
            <a:pPr lvl="1"/>
            <a:r>
              <a:rPr lang="nl-NL" altLang="nl-NL"/>
              <a:t>Second level</a:t>
            </a:r>
          </a:p>
          <a:p>
            <a:pPr lvl="2"/>
            <a:r>
              <a:rPr lang="nl-NL" altLang="nl-NL"/>
              <a:t>Third level</a:t>
            </a:r>
          </a:p>
          <a:p>
            <a:pPr lvl="3"/>
            <a:r>
              <a:rPr lang="nl-NL" altLang="nl-NL"/>
              <a:t>Fourth level</a:t>
            </a:r>
          </a:p>
          <a:p>
            <a:pPr lvl="4"/>
            <a:r>
              <a:rPr lang="nl-NL" altLang="nl-NL"/>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ltLang="nl-NL"/>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E4FE571-F542-46DA-8222-AF48C5D30E06}" type="slidenum">
              <a:rPr lang="nl-NL" altLang="nl-NL"/>
              <a:pPr/>
              <a:t>‹#›</a:t>
            </a:fld>
            <a:endParaRPr lang="nl-NL" altLang="nl-NL"/>
          </a:p>
        </p:txBody>
      </p:sp>
    </p:spTree>
    <p:extLst>
      <p:ext uri="{BB962C8B-B14F-4D97-AF65-F5344CB8AC3E}">
        <p14:creationId xmlns:p14="http://schemas.microsoft.com/office/powerpoint/2010/main" val="2665001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nl-NL" noProof="1"/>
              <a:t>Dit betekent dat we met z’n allen veel nadenken over hoe en waar we AI kunnen inzetten. AI model = statistische technologie</a:t>
            </a:r>
          </a:p>
          <a:p>
            <a:pPr marL="285750" indent="-285750">
              <a:buFont typeface="Arial" panose="020B0604020202020204" pitchFamily="34" charset="0"/>
              <a:buChar char="•"/>
            </a:pPr>
            <a:r>
              <a:rPr lang="nl-NL" noProof="1"/>
              <a:t>Veel focus ligt daarbij ook op ‘human in the loop’ </a:t>
            </a:r>
            <a:r>
              <a:rPr lang="nl-NL" noProof="1">
                <a:sym typeface="Wingdings" pitchFamily="2" charset="2"/>
              </a:rPr>
              <a:t> AI systemen kunnen doortrokken zijn van bias, garbage in = garbage out</a:t>
            </a:r>
          </a:p>
          <a:p>
            <a:pPr marL="285750" indent="-285750">
              <a:buFont typeface="Arial" panose="020B0604020202020204" pitchFamily="34" charset="0"/>
              <a:buChar char="•"/>
            </a:pPr>
            <a:r>
              <a:rPr lang="nl-NL" noProof="1">
                <a:sym typeface="Wingdings" pitchFamily="2" charset="2"/>
              </a:rPr>
              <a:t>Maar bij mensen zelf is er ook vaak sprake van bias</a:t>
            </a:r>
          </a:p>
          <a:p>
            <a:pPr marL="285750" indent="-285750">
              <a:buFont typeface="Arial" panose="020B0604020202020204" pitchFamily="34" charset="0"/>
              <a:buChar char="•"/>
            </a:pPr>
            <a:r>
              <a:rPr lang="nl-NL" noProof="1">
                <a:sym typeface="Wingdings" pitchFamily="2" charset="2"/>
              </a:rPr>
              <a:t>We kunnen ook AI systemen inzetten om onszelf te controleren</a:t>
            </a:r>
          </a:p>
          <a:p>
            <a:endParaRPr lang="nl-NL" dirty="0"/>
          </a:p>
        </p:txBody>
      </p:sp>
      <p:sp>
        <p:nvSpPr>
          <p:cNvPr id="4" name="Slide Number Placeholder 3"/>
          <p:cNvSpPr>
            <a:spLocks noGrp="1"/>
          </p:cNvSpPr>
          <p:nvPr>
            <p:ph type="sldNum" sz="quarter" idx="5"/>
          </p:nvPr>
        </p:nvSpPr>
        <p:spPr/>
        <p:txBody>
          <a:bodyPr/>
          <a:lstStyle/>
          <a:p>
            <a:fld id="{9E4FE571-F542-46DA-8222-AF48C5D30E06}" type="slidenum">
              <a:rPr lang="nl-NL" altLang="nl-NL" smtClean="0"/>
              <a:pPr/>
              <a:t>3</a:t>
            </a:fld>
            <a:endParaRPr lang="nl-NL" altLang="nl-NL"/>
          </a:p>
        </p:txBody>
      </p:sp>
    </p:spTree>
    <p:extLst>
      <p:ext uri="{BB962C8B-B14F-4D97-AF65-F5344CB8AC3E}">
        <p14:creationId xmlns:p14="http://schemas.microsoft.com/office/powerpoint/2010/main" val="1486849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Wat is de waarheid? Dat is in dit geval extra belangrijk omdat je mensen herstel wilt bieden. De mensen zijn al een keer flink ‘genaaid’ door de overheid</a:t>
            </a:r>
          </a:p>
          <a:p>
            <a:r>
              <a:rPr lang="nl-NL" dirty="0"/>
              <a:t>Generatieve AI was een no-go vanuit </a:t>
            </a:r>
            <a:r>
              <a:rPr lang="nl-NL" dirty="0" err="1"/>
              <a:t>Rijksbreed</a:t>
            </a:r>
            <a:r>
              <a:rPr lang="nl-NL" dirty="0"/>
              <a:t> standpunt om geen generatieve AI toe te passen. Onder andere vanwege het onbedoeld delen van gevoelige data met </a:t>
            </a:r>
            <a:r>
              <a:rPr lang="nl-NL" dirty="0" err="1"/>
              <a:t>cloud</a:t>
            </a:r>
            <a:r>
              <a:rPr lang="nl-NL" dirty="0"/>
              <a:t> en AI providers</a:t>
            </a:r>
          </a:p>
        </p:txBody>
      </p:sp>
      <p:sp>
        <p:nvSpPr>
          <p:cNvPr id="4" name="Slide Number Placeholder 3"/>
          <p:cNvSpPr>
            <a:spLocks noGrp="1"/>
          </p:cNvSpPr>
          <p:nvPr>
            <p:ph type="sldNum" sz="quarter" idx="5"/>
          </p:nvPr>
        </p:nvSpPr>
        <p:spPr/>
        <p:txBody>
          <a:bodyPr/>
          <a:lstStyle/>
          <a:p>
            <a:fld id="{9E4FE571-F542-46DA-8222-AF48C5D30E06}" type="slidenum">
              <a:rPr lang="nl-NL" altLang="nl-NL" smtClean="0"/>
              <a:pPr/>
              <a:t>5</a:t>
            </a:fld>
            <a:endParaRPr lang="nl-NL" altLang="nl-NL"/>
          </a:p>
        </p:txBody>
      </p:sp>
    </p:spTree>
    <p:extLst>
      <p:ext uri="{BB962C8B-B14F-4D97-AF65-F5344CB8AC3E}">
        <p14:creationId xmlns:p14="http://schemas.microsoft.com/office/powerpoint/2010/main" val="138632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noProof="1">
                <a:sym typeface="Wingdings" pitchFamily="2" charset="2"/>
              </a:rPr>
              <a:t>Probleem: assortimentsdefinities zijn niet altijd eenduidig en veranderen over de tijd  Hier worden veel fouten in gemaakt, wat weer zorgt voor vertraging in het hele proces vanwege extra checks &amp; balances.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noProof="1">
                <a:sym typeface="Wingdings" pitchFamily="2" charset="2"/>
              </a:rPr>
              <a:t>Uitdagingen: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noProof="1">
                <a:sym typeface="Wingdings" pitchFamily="2" charset="2"/>
              </a:rPr>
              <a:t>- Hoe kunnen we AI inzetten om de kwaliteit van deze data, dus het selecteren van het juiste assortiment, te verbeteren? Deze aanvragen voor inkoop kunnen in dit geval zeer gevoelige data bevatten. Dit vraagt om een soevereine oplossing. Dat was 1 van de grote redenen om niet voor Generatieve AI te kiezen. Maar daarnaast leent dit probleem zich eigenlijk ook veel beter voor een machine learning oplossing, aangezien het geen groot generiek probleem is maar een redelijk overzichtelijk classificatieprobleem. Eigenlijk een no-brainer in dit geval.</a:t>
            </a:r>
          </a:p>
          <a:p>
            <a:r>
              <a:rPr lang="nl-NL" dirty="0"/>
              <a:t>- Hier lag de uitdaging vooral in hoe de mens en het machine </a:t>
            </a:r>
            <a:r>
              <a:rPr lang="nl-NL" dirty="0" err="1"/>
              <a:t>learning</a:t>
            </a:r>
            <a:r>
              <a:rPr lang="nl-NL" dirty="0"/>
              <a:t> algoritme samenwerken. Het algoritme weet als het goed is op basis van meer data was qua patroonherkenning dat meest </a:t>
            </a:r>
            <a:r>
              <a:rPr lang="nl-NL" dirty="0" err="1"/>
              <a:t>reeele</a:t>
            </a:r>
            <a:r>
              <a:rPr lang="nl-NL" dirty="0"/>
              <a:t> optie is. Maar zeker bij onduidelijk ingevulde uitvragen, zullen hier ook fouten in gemaakt worden. Dus hoe zet je algoritme en mens hier samen in om de datakwaliteit omhoog te brengen?</a:t>
            </a:r>
          </a:p>
        </p:txBody>
      </p:sp>
      <p:sp>
        <p:nvSpPr>
          <p:cNvPr id="4" name="Slide Number Placeholder 3"/>
          <p:cNvSpPr>
            <a:spLocks noGrp="1"/>
          </p:cNvSpPr>
          <p:nvPr>
            <p:ph type="sldNum" sz="quarter" idx="5"/>
          </p:nvPr>
        </p:nvSpPr>
        <p:spPr/>
        <p:txBody>
          <a:bodyPr/>
          <a:lstStyle/>
          <a:p>
            <a:fld id="{9E4FE571-F542-46DA-8222-AF48C5D30E06}" type="slidenum">
              <a:rPr lang="nl-NL" altLang="nl-NL" smtClean="0"/>
              <a:pPr/>
              <a:t>6</a:t>
            </a:fld>
            <a:endParaRPr lang="nl-NL" altLang="nl-NL"/>
          </a:p>
        </p:txBody>
      </p:sp>
    </p:spTree>
    <p:extLst>
      <p:ext uri="{BB962C8B-B14F-4D97-AF65-F5344CB8AC3E}">
        <p14:creationId xmlns:p14="http://schemas.microsoft.com/office/powerpoint/2010/main" val="60423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E8EA3-EB6F-8B12-6E38-D68A4FB7F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316D9-238B-1670-DCBC-9089567E2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CC4D2-D17F-A7A6-EEFF-FA25A956CE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noProof="1">
                <a:sym typeface="Wingdings" pitchFamily="2" charset="2"/>
              </a:rPr>
              <a:t>Probleem: assortimentsdefinities zijn niet altijd eenduidig en veranderen over de tijd  Hier worden veel fouten in gemaakt, wat weer zorgt voor vertraging in het hele proces vanwege extra checks &amp; balances.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noProof="1">
                <a:sym typeface="Wingdings" pitchFamily="2" charset="2"/>
              </a:rPr>
              <a:t>Uitdagingen: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noProof="1">
                <a:sym typeface="Wingdings" pitchFamily="2" charset="2"/>
              </a:rPr>
              <a:t>- Hoe kunnen we AI inzetten om de kwaliteit van deze data, dus het selecteren van het juiste assortiment, te verbeteren? Deze aanvragen voor inkoop kunnen in dit geval zeer gevoelige data bevatten. Dit vraagt om een soevereine oplossing. Dat was 1 van de grote redenen om niet voor Generatieve AI te kiezen. Maar daarnaast leent dit probleem zich eigenlijk ook veel beter voor een machine learning oplossing, aangezien het geen groot generiek probleem is maar een redelijk overzichtelijk classificatieprobleem. Eigenlijk een no-brainer in dit geval.</a:t>
            </a:r>
          </a:p>
          <a:p>
            <a:r>
              <a:rPr lang="nl-NL" dirty="0"/>
              <a:t>- Hier lag de uitdaging vooral in hoe de mens en het machine </a:t>
            </a:r>
            <a:r>
              <a:rPr lang="nl-NL" dirty="0" err="1"/>
              <a:t>learning</a:t>
            </a:r>
            <a:r>
              <a:rPr lang="nl-NL" dirty="0"/>
              <a:t> algoritme samenwerken. Het algoritme weet als het goed is op basis van meer data was qua patroonherkenning dat meest </a:t>
            </a:r>
            <a:r>
              <a:rPr lang="nl-NL" dirty="0" err="1"/>
              <a:t>reeele</a:t>
            </a:r>
            <a:r>
              <a:rPr lang="nl-NL" dirty="0"/>
              <a:t> optie is. Maar zeker bij onduidelijk ingevulde uitvragen, zullen hier ook fouten in gemaakt worden. Dus hoe zet je algoritme en mens hier samen in om de datakwaliteit omhoog te brengen?</a:t>
            </a:r>
          </a:p>
        </p:txBody>
      </p:sp>
      <p:sp>
        <p:nvSpPr>
          <p:cNvPr id="4" name="Slide Number Placeholder 3">
            <a:extLst>
              <a:ext uri="{FF2B5EF4-FFF2-40B4-BE49-F238E27FC236}">
                <a16:creationId xmlns:a16="http://schemas.microsoft.com/office/drawing/2014/main" id="{A5D97EB0-3830-AF93-92D7-69F7549AB213}"/>
              </a:ext>
            </a:extLst>
          </p:cNvPr>
          <p:cNvSpPr>
            <a:spLocks noGrp="1"/>
          </p:cNvSpPr>
          <p:nvPr>
            <p:ph type="sldNum" sz="quarter" idx="5"/>
          </p:nvPr>
        </p:nvSpPr>
        <p:spPr/>
        <p:txBody>
          <a:bodyPr/>
          <a:lstStyle/>
          <a:p>
            <a:fld id="{9E4FE571-F542-46DA-8222-AF48C5D30E06}" type="slidenum">
              <a:rPr lang="nl-NL" altLang="nl-NL" smtClean="0"/>
              <a:pPr/>
              <a:t>7</a:t>
            </a:fld>
            <a:endParaRPr lang="nl-NL" altLang="nl-NL"/>
          </a:p>
        </p:txBody>
      </p:sp>
    </p:spTree>
    <p:extLst>
      <p:ext uri="{BB962C8B-B14F-4D97-AF65-F5344CB8AC3E}">
        <p14:creationId xmlns:p14="http://schemas.microsoft.com/office/powerpoint/2010/main" val="54643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B0FAB-643E-3ABC-CD34-B40F222A1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DB4C18-2A94-2EA4-0306-CA785CCCEB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667DA9-7C69-8B2D-E834-25CA6EAEAA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a:extLst>
              <a:ext uri="{FF2B5EF4-FFF2-40B4-BE49-F238E27FC236}">
                <a16:creationId xmlns:a16="http://schemas.microsoft.com/office/drawing/2014/main" id="{D8EEFA9C-2687-084A-68C3-32439E80943B}"/>
              </a:ext>
            </a:extLst>
          </p:cNvPr>
          <p:cNvSpPr>
            <a:spLocks noGrp="1"/>
          </p:cNvSpPr>
          <p:nvPr>
            <p:ph type="sldNum" sz="quarter" idx="5"/>
          </p:nvPr>
        </p:nvSpPr>
        <p:spPr/>
        <p:txBody>
          <a:bodyPr/>
          <a:lstStyle/>
          <a:p>
            <a:fld id="{9E4FE571-F542-46DA-8222-AF48C5D30E06}" type="slidenum">
              <a:rPr lang="nl-NL" altLang="nl-NL" smtClean="0"/>
              <a:pPr/>
              <a:t>8</a:t>
            </a:fld>
            <a:endParaRPr lang="nl-NL" altLang="nl-NL"/>
          </a:p>
        </p:txBody>
      </p:sp>
    </p:spTree>
    <p:extLst>
      <p:ext uri="{BB962C8B-B14F-4D97-AF65-F5344CB8AC3E}">
        <p14:creationId xmlns:p14="http://schemas.microsoft.com/office/powerpoint/2010/main" val="3939089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1BD36-F579-8B7C-110A-9BDBCE42D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70BDB-B7F4-9F96-A92D-788152016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3031DD-9D57-909C-67CB-DC35FB6065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a:extLst>
              <a:ext uri="{FF2B5EF4-FFF2-40B4-BE49-F238E27FC236}">
                <a16:creationId xmlns:a16="http://schemas.microsoft.com/office/drawing/2014/main" id="{628C6530-3E1E-C7EC-6FF5-8BA16B6A6D38}"/>
              </a:ext>
            </a:extLst>
          </p:cNvPr>
          <p:cNvSpPr>
            <a:spLocks noGrp="1"/>
          </p:cNvSpPr>
          <p:nvPr>
            <p:ph type="sldNum" sz="quarter" idx="5"/>
          </p:nvPr>
        </p:nvSpPr>
        <p:spPr/>
        <p:txBody>
          <a:bodyPr/>
          <a:lstStyle/>
          <a:p>
            <a:fld id="{9E4FE571-F542-46DA-8222-AF48C5D30E06}" type="slidenum">
              <a:rPr lang="nl-NL" altLang="nl-NL" smtClean="0"/>
              <a:pPr/>
              <a:t>9</a:t>
            </a:fld>
            <a:endParaRPr lang="nl-NL" altLang="nl-NL"/>
          </a:p>
        </p:txBody>
      </p:sp>
    </p:spTree>
    <p:extLst>
      <p:ext uri="{BB962C8B-B14F-4D97-AF65-F5344CB8AC3E}">
        <p14:creationId xmlns:p14="http://schemas.microsoft.com/office/powerpoint/2010/main" val="1350696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00571-B3FE-7A5D-6A92-A420945F6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86757-1D24-5BC8-AFE6-0AFF74F3AF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21B91-A3C3-93C2-F8F3-93B2BC609B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a:extLst>
              <a:ext uri="{FF2B5EF4-FFF2-40B4-BE49-F238E27FC236}">
                <a16:creationId xmlns:a16="http://schemas.microsoft.com/office/drawing/2014/main" id="{C1DB9943-D9E8-3E02-5869-BAE3B5621DB5}"/>
              </a:ext>
            </a:extLst>
          </p:cNvPr>
          <p:cNvSpPr>
            <a:spLocks noGrp="1"/>
          </p:cNvSpPr>
          <p:nvPr>
            <p:ph type="sldNum" sz="quarter" idx="5"/>
          </p:nvPr>
        </p:nvSpPr>
        <p:spPr/>
        <p:txBody>
          <a:bodyPr/>
          <a:lstStyle/>
          <a:p>
            <a:fld id="{9E4FE571-F542-46DA-8222-AF48C5D30E06}" type="slidenum">
              <a:rPr lang="nl-NL" altLang="nl-NL" smtClean="0"/>
              <a:pPr/>
              <a:t>10</a:t>
            </a:fld>
            <a:endParaRPr lang="nl-NL" altLang="nl-NL"/>
          </a:p>
        </p:txBody>
      </p:sp>
    </p:spTree>
    <p:extLst>
      <p:ext uri="{BB962C8B-B14F-4D97-AF65-F5344CB8AC3E}">
        <p14:creationId xmlns:p14="http://schemas.microsoft.com/office/powerpoint/2010/main" val="262819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Tijdelijke aanduiding voor voettekst 3"/>
          <p:cNvSpPr>
            <a:spLocks noGrp="1"/>
          </p:cNvSpPr>
          <p:nvPr>
            <p:ph type="ftr" sz="quarter" idx="10"/>
          </p:nvPr>
        </p:nvSpPr>
        <p:spPr/>
        <p:txBody>
          <a:bodyPr/>
          <a:lstStyle>
            <a:lvl1pPr>
              <a:defRPr/>
            </a:lvl1pPr>
          </a:lstStyle>
          <a:p>
            <a:r>
              <a:rPr lang="nl-NL" altLang="nl-NL" dirty="0"/>
              <a:t>28 mei 2025 - Symposium Statistical Auditing </a:t>
            </a:r>
          </a:p>
        </p:txBody>
      </p:sp>
      <p:sp>
        <p:nvSpPr>
          <p:cNvPr id="5" name="Tijdelijke aanduiding voor dianummer 4"/>
          <p:cNvSpPr>
            <a:spLocks noGrp="1"/>
          </p:cNvSpPr>
          <p:nvPr>
            <p:ph type="sldNum" sz="quarter" idx="11"/>
          </p:nvPr>
        </p:nvSpPr>
        <p:spPr/>
        <p:txBody>
          <a:bodyPr/>
          <a:lstStyle>
            <a:lvl1pPr>
              <a:defRPr/>
            </a:lvl1pPr>
          </a:lstStyle>
          <a:p>
            <a:r>
              <a:rPr lang="nl-NL" altLang="nl-NL"/>
              <a:t>Slide </a:t>
            </a:r>
            <a:fld id="{D042D3FD-DC00-4898-9512-E53A13745AF8}" type="slidenum">
              <a:rPr lang="nl-NL" altLang="nl-NL"/>
              <a:pPr/>
              <a:t>‹#›</a:t>
            </a:fld>
            <a:endParaRPr lang="nl-NL" altLang="nl-NL"/>
          </a:p>
        </p:txBody>
      </p:sp>
    </p:spTree>
    <p:extLst>
      <p:ext uri="{BB962C8B-B14F-4D97-AF65-F5344CB8AC3E}">
        <p14:creationId xmlns:p14="http://schemas.microsoft.com/office/powerpoint/2010/main" val="11826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voettekst 3"/>
          <p:cNvSpPr>
            <a:spLocks noGrp="1"/>
          </p:cNvSpPr>
          <p:nvPr>
            <p:ph type="ftr" sz="quarter" idx="10"/>
          </p:nvPr>
        </p:nvSpPr>
        <p:spPr/>
        <p:txBody>
          <a:bodyPr/>
          <a:lstStyle>
            <a:lvl1pPr>
              <a:defRPr/>
            </a:lvl1pPr>
          </a:lstStyle>
          <a:p>
            <a:r>
              <a:rPr lang="nl-NL" altLang="nl-NL" dirty="0"/>
              <a:t>28 mei 2025 - Symposium Statistical Auditing </a:t>
            </a:r>
          </a:p>
        </p:txBody>
      </p:sp>
      <p:sp>
        <p:nvSpPr>
          <p:cNvPr id="5" name="Tijdelijke aanduiding voor dianummer 4"/>
          <p:cNvSpPr>
            <a:spLocks noGrp="1"/>
          </p:cNvSpPr>
          <p:nvPr>
            <p:ph type="sldNum" sz="quarter" idx="11"/>
          </p:nvPr>
        </p:nvSpPr>
        <p:spPr/>
        <p:txBody>
          <a:bodyPr/>
          <a:lstStyle>
            <a:lvl1pPr>
              <a:defRPr/>
            </a:lvl1pPr>
          </a:lstStyle>
          <a:p>
            <a:r>
              <a:rPr lang="nl-NL" altLang="nl-NL"/>
              <a:t>Slide </a:t>
            </a:r>
            <a:fld id="{B043F914-7ED1-43C5-B714-813DA9A18866}" type="slidenum">
              <a:rPr lang="nl-NL" altLang="nl-NL"/>
              <a:pPr/>
              <a:t>‹#›</a:t>
            </a:fld>
            <a:endParaRPr lang="nl-NL" altLang="nl-NL"/>
          </a:p>
        </p:txBody>
      </p:sp>
    </p:spTree>
    <p:extLst>
      <p:ext uri="{BB962C8B-B14F-4D97-AF65-F5344CB8AC3E}">
        <p14:creationId xmlns:p14="http://schemas.microsoft.com/office/powerpoint/2010/main" val="2996259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976785" y="341313"/>
            <a:ext cx="2880783" cy="5599112"/>
          </a:xfrm>
        </p:spPr>
        <p:txBody>
          <a:bodyPr vert="eaVert"/>
          <a:lstStyle/>
          <a:p>
            <a:endParaRPr lang="nl-NL" dirty="0"/>
          </a:p>
        </p:txBody>
      </p:sp>
      <p:sp>
        <p:nvSpPr>
          <p:cNvPr id="3" name="Tijdelijke aanduiding voor verticale tekst 2"/>
          <p:cNvSpPr>
            <a:spLocks noGrp="1"/>
          </p:cNvSpPr>
          <p:nvPr>
            <p:ph type="body" orient="vert" idx="1"/>
          </p:nvPr>
        </p:nvSpPr>
        <p:spPr>
          <a:xfrm>
            <a:off x="334434" y="341313"/>
            <a:ext cx="8439151" cy="559911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voettekst 3"/>
          <p:cNvSpPr>
            <a:spLocks noGrp="1"/>
          </p:cNvSpPr>
          <p:nvPr>
            <p:ph type="ftr" sz="quarter" idx="10"/>
          </p:nvPr>
        </p:nvSpPr>
        <p:spPr/>
        <p:txBody>
          <a:bodyPr/>
          <a:lstStyle>
            <a:lvl1pPr>
              <a:defRPr/>
            </a:lvl1pPr>
          </a:lstStyle>
          <a:p>
            <a:r>
              <a:rPr lang="nl-NL" altLang="nl-NL" dirty="0"/>
              <a:t>28 mei 2025 - Symposium Statistical Auditing </a:t>
            </a:r>
          </a:p>
        </p:txBody>
      </p:sp>
      <p:sp>
        <p:nvSpPr>
          <p:cNvPr id="5" name="Tijdelijke aanduiding voor dianummer 4"/>
          <p:cNvSpPr>
            <a:spLocks noGrp="1"/>
          </p:cNvSpPr>
          <p:nvPr>
            <p:ph type="sldNum" sz="quarter" idx="11"/>
          </p:nvPr>
        </p:nvSpPr>
        <p:spPr/>
        <p:txBody>
          <a:bodyPr/>
          <a:lstStyle>
            <a:lvl1pPr>
              <a:defRPr/>
            </a:lvl1pPr>
          </a:lstStyle>
          <a:p>
            <a:r>
              <a:rPr lang="nl-NL" altLang="nl-NL"/>
              <a:t>Slide </a:t>
            </a:r>
            <a:fld id="{FD8365ED-713E-48F8-8C8A-508DB26A113B}" type="slidenum">
              <a:rPr lang="nl-NL" altLang="nl-NL"/>
              <a:pPr/>
              <a:t>‹#›</a:t>
            </a:fld>
            <a:endParaRPr lang="nl-NL" altLang="nl-NL"/>
          </a:p>
        </p:txBody>
      </p:sp>
    </p:spTree>
    <p:extLst>
      <p:ext uri="{BB962C8B-B14F-4D97-AF65-F5344CB8AC3E}">
        <p14:creationId xmlns:p14="http://schemas.microsoft.com/office/powerpoint/2010/main" val="60663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voettekst 3"/>
          <p:cNvSpPr>
            <a:spLocks noGrp="1"/>
          </p:cNvSpPr>
          <p:nvPr>
            <p:ph type="ftr" sz="quarter" idx="10"/>
          </p:nvPr>
        </p:nvSpPr>
        <p:spPr/>
        <p:txBody>
          <a:bodyPr/>
          <a:lstStyle>
            <a:lvl1pPr>
              <a:defRPr/>
            </a:lvl1pPr>
          </a:lstStyle>
          <a:p>
            <a:r>
              <a:rPr lang="nl-NL" altLang="nl-NL" dirty="0"/>
              <a:t>28 mei 2025 - Symposium Statistical Auditing </a:t>
            </a:r>
          </a:p>
        </p:txBody>
      </p:sp>
      <p:sp>
        <p:nvSpPr>
          <p:cNvPr id="5" name="Tijdelijke aanduiding voor dianummer 4"/>
          <p:cNvSpPr>
            <a:spLocks noGrp="1"/>
          </p:cNvSpPr>
          <p:nvPr>
            <p:ph type="sldNum" sz="quarter" idx="11"/>
          </p:nvPr>
        </p:nvSpPr>
        <p:spPr/>
        <p:txBody>
          <a:bodyPr/>
          <a:lstStyle>
            <a:lvl1pPr>
              <a:defRPr/>
            </a:lvl1pPr>
          </a:lstStyle>
          <a:p>
            <a:r>
              <a:rPr lang="nl-NL" altLang="nl-NL"/>
              <a:t>Slide </a:t>
            </a:r>
            <a:fld id="{42BC1F3C-3BE1-4224-95DD-86E14650B8CA}" type="slidenum">
              <a:rPr lang="nl-NL" altLang="nl-NL"/>
              <a:pPr/>
              <a:t>‹#›</a:t>
            </a:fld>
            <a:endParaRPr lang="nl-NL" altLang="nl-NL"/>
          </a:p>
        </p:txBody>
      </p:sp>
    </p:spTree>
    <p:extLst>
      <p:ext uri="{BB962C8B-B14F-4D97-AF65-F5344CB8AC3E}">
        <p14:creationId xmlns:p14="http://schemas.microsoft.com/office/powerpoint/2010/main" val="384463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endParaRPr lang="nl-NL" dirty="0"/>
          </a:p>
        </p:txBody>
      </p:sp>
      <p:sp>
        <p:nvSpPr>
          <p:cNvPr id="4" name="Tijdelijke aanduiding voor voettekst 3"/>
          <p:cNvSpPr>
            <a:spLocks noGrp="1"/>
          </p:cNvSpPr>
          <p:nvPr>
            <p:ph type="ftr" sz="quarter" idx="10"/>
          </p:nvPr>
        </p:nvSpPr>
        <p:spPr/>
        <p:txBody>
          <a:bodyPr/>
          <a:lstStyle>
            <a:lvl1pPr>
              <a:defRPr/>
            </a:lvl1pPr>
          </a:lstStyle>
          <a:p>
            <a:r>
              <a:rPr lang="nl-NL" altLang="nl-NL" dirty="0"/>
              <a:t>28 mei 2025 - Symposium Statistical Auditing </a:t>
            </a:r>
          </a:p>
        </p:txBody>
      </p:sp>
      <p:sp>
        <p:nvSpPr>
          <p:cNvPr id="5" name="Tijdelijke aanduiding voor dianummer 4"/>
          <p:cNvSpPr>
            <a:spLocks noGrp="1"/>
          </p:cNvSpPr>
          <p:nvPr>
            <p:ph type="sldNum" sz="quarter" idx="11"/>
          </p:nvPr>
        </p:nvSpPr>
        <p:spPr>
          <a:xfrm>
            <a:off x="-232389" y="6337300"/>
            <a:ext cx="1199456" cy="450850"/>
          </a:xfrm>
        </p:spPr>
        <p:txBody>
          <a:bodyPr/>
          <a:lstStyle>
            <a:lvl1pPr>
              <a:defRPr/>
            </a:lvl1pPr>
          </a:lstStyle>
          <a:p>
            <a:r>
              <a:rPr lang="nl-NL" altLang="nl-NL"/>
              <a:t>Slide </a:t>
            </a:r>
            <a:fld id="{A00BB1C8-09D9-4D78-8D6E-C0AC0B522937}" type="slidenum">
              <a:rPr lang="nl-NL" altLang="nl-NL"/>
              <a:pPr/>
              <a:t>‹#›</a:t>
            </a:fld>
            <a:endParaRPr lang="nl-NL" altLang="nl-NL" dirty="0"/>
          </a:p>
        </p:txBody>
      </p:sp>
    </p:spTree>
    <p:extLst>
      <p:ext uri="{BB962C8B-B14F-4D97-AF65-F5344CB8AC3E}">
        <p14:creationId xmlns:p14="http://schemas.microsoft.com/office/powerpoint/2010/main" val="395163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sz="half" idx="1"/>
          </p:nvPr>
        </p:nvSpPr>
        <p:spPr>
          <a:xfrm>
            <a:off x="334434" y="1341439"/>
            <a:ext cx="5659967"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1" y="1341439"/>
            <a:ext cx="5659967"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0"/>
          </p:nvPr>
        </p:nvSpPr>
        <p:spPr/>
        <p:txBody>
          <a:bodyPr/>
          <a:lstStyle>
            <a:lvl1pPr>
              <a:defRPr/>
            </a:lvl1pPr>
          </a:lstStyle>
          <a:p>
            <a:r>
              <a:rPr lang="nl-NL" altLang="nl-NL" dirty="0"/>
              <a:t>28 mei 2025 - Symposium Statistical Auditing </a:t>
            </a:r>
          </a:p>
        </p:txBody>
      </p:sp>
      <p:sp>
        <p:nvSpPr>
          <p:cNvPr id="6" name="Tijdelijke aanduiding voor dianummer 5"/>
          <p:cNvSpPr>
            <a:spLocks noGrp="1"/>
          </p:cNvSpPr>
          <p:nvPr>
            <p:ph type="sldNum" sz="quarter" idx="11"/>
          </p:nvPr>
        </p:nvSpPr>
        <p:spPr/>
        <p:txBody>
          <a:bodyPr/>
          <a:lstStyle>
            <a:lvl1pPr>
              <a:defRPr/>
            </a:lvl1pPr>
          </a:lstStyle>
          <a:p>
            <a:r>
              <a:rPr lang="nl-NL" altLang="nl-NL"/>
              <a:t>Slide </a:t>
            </a:r>
            <a:fld id="{22F8EC15-34F2-45A1-82B0-046061612636}" type="slidenum">
              <a:rPr lang="nl-NL" altLang="nl-NL"/>
              <a:pPr/>
              <a:t>‹#›</a:t>
            </a:fld>
            <a:endParaRPr lang="nl-NL" altLang="nl-NL"/>
          </a:p>
        </p:txBody>
      </p:sp>
    </p:spTree>
    <p:extLst>
      <p:ext uri="{BB962C8B-B14F-4D97-AF65-F5344CB8AC3E}">
        <p14:creationId xmlns:p14="http://schemas.microsoft.com/office/powerpoint/2010/main" val="37796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voettekst 6"/>
          <p:cNvSpPr>
            <a:spLocks noGrp="1"/>
          </p:cNvSpPr>
          <p:nvPr>
            <p:ph type="ftr" sz="quarter" idx="10"/>
          </p:nvPr>
        </p:nvSpPr>
        <p:spPr/>
        <p:txBody>
          <a:bodyPr/>
          <a:lstStyle>
            <a:lvl1pPr>
              <a:defRPr/>
            </a:lvl1pPr>
          </a:lstStyle>
          <a:p>
            <a:r>
              <a:rPr lang="nl-NL" altLang="nl-NL" dirty="0"/>
              <a:t>28 mei 2025 - Symposium Statistical Auditing </a:t>
            </a:r>
          </a:p>
        </p:txBody>
      </p:sp>
      <p:sp>
        <p:nvSpPr>
          <p:cNvPr id="8" name="Tijdelijke aanduiding voor dianummer 7"/>
          <p:cNvSpPr>
            <a:spLocks noGrp="1"/>
          </p:cNvSpPr>
          <p:nvPr>
            <p:ph type="sldNum" sz="quarter" idx="11"/>
          </p:nvPr>
        </p:nvSpPr>
        <p:spPr/>
        <p:txBody>
          <a:bodyPr/>
          <a:lstStyle>
            <a:lvl1pPr>
              <a:defRPr/>
            </a:lvl1pPr>
          </a:lstStyle>
          <a:p>
            <a:r>
              <a:rPr lang="nl-NL" altLang="nl-NL"/>
              <a:t>Slide </a:t>
            </a:r>
            <a:fld id="{E093072C-5976-4347-971B-496A3DF3030A}" type="slidenum">
              <a:rPr lang="nl-NL" altLang="nl-NL"/>
              <a:pPr/>
              <a:t>‹#›</a:t>
            </a:fld>
            <a:endParaRPr lang="nl-NL" altLang="nl-NL"/>
          </a:p>
        </p:txBody>
      </p:sp>
    </p:spTree>
    <p:extLst>
      <p:ext uri="{BB962C8B-B14F-4D97-AF65-F5344CB8AC3E}">
        <p14:creationId xmlns:p14="http://schemas.microsoft.com/office/powerpoint/2010/main" val="315610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voettekst 2"/>
          <p:cNvSpPr>
            <a:spLocks noGrp="1"/>
          </p:cNvSpPr>
          <p:nvPr>
            <p:ph type="ftr" sz="quarter" idx="10"/>
          </p:nvPr>
        </p:nvSpPr>
        <p:spPr/>
        <p:txBody>
          <a:bodyPr/>
          <a:lstStyle>
            <a:lvl1pPr>
              <a:defRPr/>
            </a:lvl1pPr>
          </a:lstStyle>
          <a:p>
            <a:r>
              <a:rPr lang="nl-NL" altLang="nl-NL" dirty="0"/>
              <a:t>28 mei 2025 - Symposium Statistical Auditing </a:t>
            </a:r>
          </a:p>
        </p:txBody>
      </p:sp>
      <p:sp>
        <p:nvSpPr>
          <p:cNvPr id="4" name="Tijdelijke aanduiding voor dianummer 3"/>
          <p:cNvSpPr>
            <a:spLocks noGrp="1"/>
          </p:cNvSpPr>
          <p:nvPr>
            <p:ph type="sldNum" sz="quarter" idx="11"/>
          </p:nvPr>
        </p:nvSpPr>
        <p:spPr/>
        <p:txBody>
          <a:bodyPr/>
          <a:lstStyle>
            <a:lvl1pPr>
              <a:defRPr/>
            </a:lvl1pPr>
          </a:lstStyle>
          <a:p>
            <a:r>
              <a:rPr lang="nl-NL" altLang="nl-NL"/>
              <a:t>Slide </a:t>
            </a:r>
            <a:fld id="{FED10405-A03F-42B0-90DA-2B01DF2038AB}" type="slidenum">
              <a:rPr lang="nl-NL" altLang="nl-NL"/>
              <a:pPr/>
              <a:t>‹#›</a:t>
            </a:fld>
            <a:endParaRPr lang="nl-NL" altLang="nl-NL"/>
          </a:p>
        </p:txBody>
      </p:sp>
    </p:spTree>
    <p:extLst>
      <p:ext uri="{BB962C8B-B14F-4D97-AF65-F5344CB8AC3E}">
        <p14:creationId xmlns:p14="http://schemas.microsoft.com/office/powerpoint/2010/main" val="265237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lvl1pPr>
              <a:defRPr/>
            </a:lvl1pPr>
          </a:lstStyle>
          <a:p>
            <a:r>
              <a:rPr lang="nl-NL" altLang="nl-NL" dirty="0"/>
              <a:t>28 mei 2025 - Symposium Statistical Auditing </a:t>
            </a:r>
          </a:p>
        </p:txBody>
      </p:sp>
      <p:sp>
        <p:nvSpPr>
          <p:cNvPr id="3" name="Tijdelijke aanduiding voor dianummer 2"/>
          <p:cNvSpPr>
            <a:spLocks noGrp="1"/>
          </p:cNvSpPr>
          <p:nvPr>
            <p:ph type="sldNum" sz="quarter" idx="11"/>
          </p:nvPr>
        </p:nvSpPr>
        <p:spPr/>
        <p:txBody>
          <a:bodyPr/>
          <a:lstStyle>
            <a:lvl1pPr>
              <a:defRPr/>
            </a:lvl1pPr>
          </a:lstStyle>
          <a:p>
            <a:r>
              <a:rPr lang="nl-NL" altLang="nl-NL"/>
              <a:t>Slide </a:t>
            </a:r>
            <a:fld id="{C9902855-5012-4D4E-948A-026006DD93FE}" type="slidenum">
              <a:rPr lang="nl-NL" altLang="nl-NL"/>
              <a:pPr/>
              <a:t>‹#›</a:t>
            </a:fld>
            <a:endParaRPr lang="nl-NL" altLang="nl-NL"/>
          </a:p>
        </p:txBody>
      </p:sp>
    </p:spTree>
    <p:extLst>
      <p:ext uri="{BB962C8B-B14F-4D97-AF65-F5344CB8AC3E}">
        <p14:creationId xmlns:p14="http://schemas.microsoft.com/office/powerpoint/2010/main" val="64738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endParaRPr lang="nl-NL" dirty="0"/>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voettekst 4"/>
          <p:cNvSpPr>
            <a:spLocks noGrp="1"/>
          </p:cNvSpPr>
          <p:nvPr>
            <p:ph type="ftr" sz="quarter" idx="10"/>
          </p:nvPr>
        </p:nvSpPr>
        <p:spPr/>
        <p:txBody>
          <a:bodyPr/>
          <a:lstStyle>
            <a:lvl1pPr>
              <a:defRPr/>
            </a:lvl1pPr>
          </a:lstStyle>
          <a:p>
            <a:r>
              <a:rPr lang="nl-NL" altLang="nl-NL" dirty="0"/>
              <a:t>28 mei 2025 - Symposium Statistical Auditing </a:t>
            </a:r>
          </a:p>
        </p:txBody>
      </p:sp>
      <p:sp>
        <p:nvSpPr>
          <p:cNvPr id="6" name="Tijdelijke aanduiding voor dianummer 5"/>
          <p:cNvSpPr>
            <a:spLocks noGrp="1"/>
          </p:cNvSpPr>
          <p:nvPr>
            <p:ph type="sldNum" sz="quarter" idx="11"/>
          </p:nvPr>
        </p:nvSpPr>
        <p:spPr/>
        <p:txBody>
          <a:bodyPr/>
          <a:lstStyle>
            <a:lvl1pPr>
              <a:defRPr/>
            </a:lvl1pPr>
          </a:lstStyle>
          <a:p>
            <a:r>
              <a:rPr lang="nl-NL" altLang="nl-NL"/>
              <a:t>Slide </a:t>
            </a:r>
            <a:fld id="{55DA7BDB-F752-41A0-9412-CB8D97EABBC1}" type="slidenum">
              <a:rPr lang="nl-NL" altLang="nl-NL"/>
              <a:pPr/>
              <a:t>‹#›</a:t>
            </a:fld>
            <a:endParaRPr lang="nl-NL" altLang="nl-NL"/>
          </a:p>
        </p:txBody>
      </p:sp>
    </p:spTree>
    <p:extLst>
      <p:ext uri="{BB962C8B-B14F-4D97-AF65-F5344CB8AC3E}">
        <p14:creationId xmlns:p14="http://schemas.microsoft.com/office/powerpoint/2010/main" val="96466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voettekst 4"/>
          <p:cNvSpPr>
            <a:spLocks noGrp="1"/>
          </p:cNvSpPr>
          <p:nvPr>
            <p:ph type="ftr" sz="quarter" idx="10"/>
          </p:nvPr>
        </p:nvSpPr>
        <p:spPr/>
        <p:txBody>
          <a:bodyPr/>
          <a:lstStyle>
            <a:lvl1pPr>
              <a:defRPr/>
            </a:lvl1pPr>
          </a:lstStyle>
          <a:p>
            <a:r>
              <a:rPr lang="nl-NL" altLang="nl-NL" dirty="0"/>
              <a:t>28 mei 2025 - Symposium Statistical Auditing </a:t>
            </a:r>
          </a:p>
        </p:txBody>
      </p:sp>
      <p:sp>
        <p:nvSpPr>
          <p:cNvPr id="6" name="Tijdelijke aanduiding voor dianummer 5"/>
          <p:cNvSpPr>
            <a:spLocks noGrp="1"/>
          </p:cNvSpPr>
          <p:nvPr>
            <p:ph type="sldNum" sz="quarter" idx="11"/>
          </p:nvPr>
        </p:nvSpPr>
        <p:spPr/>
        <p:txBody>
          <a:bodyPr/>
          <a:lstStyle>
            <a:lvl1pPr>
              <a:defRPr/>
            </a:lvl1pPr>
          </a:lstStyle>
          <a:p>
            <a:r>
              <a:rPr lang="nl-NL" altLang="nl-NL"/>
              <a:t>Slide </a:t>
            </a:r>
            <a:fld id="{77DDC175-E99C-448D-9737-AABDCF5F8FBD}" type="slidenum">
              <a:rPr lang="nl-NL" altLang="nl-NL"/>
              <a:pPr/>
              <a:t>‹#›</a:t>
            </a:fld>
            <a:endParaRPr lang="nl-NL" altLang="nl-NL"/>
          </a:p>
        </p:txBody>
      </p:sp>
    </p:spTree>
    <p:extLst>
      <p:ext uri="{BB962C8B-B14F-4D97-AF65-F5344CB8AC3E}">
        <p14:creationId xmlns:p14="http://schemas.microsoft.com/office/powerpoint/2010/main" val="252868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C7D2468-EC68-CBCE-D957-23ADE0145939}"/>
              </a:ext>
            </a:extLst>
          </p:cNvPr>
          <p:cNvGraphicFramePr>
            <a:graphicFrameLocks noChangeAspect="1"/>
          </p:cNvGraphicFramePr>
          <p:nvPr userDrawn="1">
            <p:custDataLst>
              <p:tags r:id="rId13"/>
            </p:custDataLst>
            <p:extLst>
              <p:ext uri="{D42A27DB-BD31-4B8C-83A1-F6EECF244321}">
                <p14:modId xmlns:p14="http://schemas.microsoft.com/office/powerpoint/2010/main" val="424654449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0" name=""/>
                      <p:cNvPicPr/>
                      <p:nvPr/>
                    </p:nvPicPr>
                    <p:blipFill>
                      <a:blip r:embed="rId15"/>
                      <a:stretch>
                        <a:fillRect/>
                      </a:stretch>
                    </p:blipFill>
                    <p:spPr>
                      <a:xfrm>
                        <a:off x="1588" y="1588"/>
                        <a:ext cx="1227" cy="1588"/>
                      </a:xfrm>
                      <a:prstGeom prst="rect">
                        <a:avLst/>
                      </a:prstGeom>
                    </p:spPr>
                  </p:pic>
                </p:oleObj>
              </mc:Fallback>
            </mc:AlternateContent>
          </a:graphicData>
        </a:graphic>
      </p:graphicFrame>
      <p:pic>
        <p:nvPicPr>
          <p:cNvPr id="1041" name="Picture 17"/>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43933" y="115889"/>
            <a:ext cx="3359151"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334434" y="341313"/>
            <a:ext cx="1152313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nl-NL" altLang="nl-NL" dirty="0"/>
          </a:p>
        </p:txBody>
      </p:sp>
      <p:sp>
        <p:nvSpPr>
          <p:cNvPr id="1027" name="Rectangle 3"/>
          <p:cNvSpPr>
            <a:spLocks noGrp="1" noChangeArrowheads="1"/>
          </p:cNvSpPr>
          <p:nvPr>
            <p:ph type="body" idx="1"/>
          </p:nvPr>
        </p:nvSpPr>
        <p:spPr bwMode="auto">
          <a:xfrm>
            <a:off x="334434" y="1341439"/>
            <a:ext cx="11523133" cy="459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dirty="0"/>
              <a:t>Click </a:t>
            </a:r>
            <a:r>
              <a:rPr lang="nl-NL" altLang="nl-NL" dirty="0" err="1"/>
              <a:t>to</a:t>
            </a:r>
            <a:r>
              <a:rPr lang="nl-NL" altLang="nl-NL" dirty="0"/>
              <a:t> </a:t>
            </a:r>
            <a:r>
              <a:rPr lang="nl-NL" altLang="nl-NL" dirty="0" err="1"/>
              <a:t>edit</a:t>
            </a:r>
            <a:r>
              <a:rPr lang="nl-NL" altLang="nl-NL" dirty="0"/>
              <a:t> Master </a:t>
            </a:r>
            <a:r>
              <a:rPr lang="nl-NL" altLang="nl-NL" dirty="0" err="1"/>
              <a:t>text</a:t>
            </a:r>
            <a:r>
              <a:rPr lang="nl-NL" altLang="nl-NL" dirty="0"/>
              <a:t> </a:t>
            </a:r>
            <a:r>
              <a:rPr lang="nl-NL" altLang="nl-NL" dirty="0" err="1"/>
              <a:t>styles</a:t>
            </a:r>
            <a:endParaRPr lang="nl-NL" altLang="nl-NL" dirty="0"/>
          </a:p>
          <a:p>
            <a:pPr lvl="1"/>
            <a:r>
              <a:rPr lang="nl-NL" altLang="nl-NL" dirty="0"/>
              <a:t>Second level</a:t>
            </a:r>
          </a:p>
          <a:p>
            <a:pPr lvl="2"/>
            <a:r>
              <a:rPr lang="nl-NL" altLang="nl-NL" dirty="0" err="1"/>
              <a:t>Third</a:t>
            </a:r>
            <a:r>
              <a:rPr lang="nl-NL" altLang="nl-NL" dirty="0"/>
              <a:t> level</a:t>
            </a:r>
          </a:p>
          <a:p>
            <a:pPr lvl="3"/>
            <a:r>
              <a:rPr lang="nl-NL" altLang="nl-NL" dirty="0" err="1"/>
              <a:t>Fourth</a:t>
            </a:r>
            <a:r>
              <a:rPr lang="nl-NL" altLang="nl-NL" dirty="0"/>
              <a:t> level</a:t>
            </a:r>
          </a:p>
          <a:p>
            <a:pPr lvl="4"/>
            <a:r>
              <a:rPr lang="nl-NL" altLang="nl-NL" dirty="0"/>
              <a:t>Limperg Instituut</a:t>
            </a:r>
          </a:p>
        </p:txBody>
      </p:sp>
      <p:sp>
        <p:nvSpPr>
          <p:cNvPr id="1029" name="Rectangle 5"/>
          <p:cNvSpPr>
            <a:spLocks noGrp="1" noChangeArrowheads="1"/>
          </p:cNvSpPr>
          <p:nvPr>
            <p:ph type="ftr" sz="quarter" idx="3"/>
          </p:nvPr>
        </p:nvSpPr>
        <p:spPr bwMode="auto">
          <a:xfrm>
            <a:off x="1007533" y="6396039"/>
            <a:ext cx="592666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rgbClr val="005F8E"/>
                </a:solidFill>
              </a:defRPr>
            </a:lvl1pPr>
          </a:lstStyle>
          <a:p>
            <a:r>
              <a:rPr lang="nl-NL" altLang="nl-NL" dirty="0"/>
              <a:t>28 mei 2025 - Symposium Statistical Auditing </a:t>
            </a:r>
          </a:p>
        </p:txBody>
      </p:sp>
      <p:sp>
        <p:nvSpPr>
          <p:cNvPr id="1030" name="Rectangle 6"/>
          <p:cNvSpPr>
            <a:spLocks noGrp="1" noChangeArrowheads="1"/>
          </p:cNvSpPr>
          <p:nvPr>
            <p:ph type="sldNum" sz="quarter" idx="4"/>
          </p:nvPr>
        </p:nvSpPr>
        <p:spPr bwMode="auto">
          <a:xfrm>
            <a:off x="-302683" y="6407150"/>
            <a:ext cx="1295401"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i="1">
                <a:solidFill>
                  <a:srgbClr val="005F8E"/>
                </a:solidFill>
              </a:defRPr>
            </a:lvl1pPr>
          </a:lstStyle>
          <a:p>
            <a:r>
              <a:rPr lang="nl-NL" altLang="nl-NL"/>
              <a:t>Slide </a:t>
            </a:r>
            <a:fld id="{22F05993-5E92-4B6E-8C94-5FDC6D577850}" type="slidenum">
              <a:rPr lang="nl-NL" altLang="nl-NL"/>
              <a:pPr/>
              <a:t>‹#›</a:t>
            </a:fld>
            <a:endParaRPr lang="nl-NL" altLang="nl-NL"/>
          </a:p>
        </p:txBody>
      </p:sp>
      <p:sp>
        <p:nvSpPr>
          <p:cNvPr id="1031" name="Line 7"/>
          <p:cNvSpPr>
            <a:spLocks noChangeShapeType="1"/>
          </p:cNvSpPr>
          <p:nvPr userDrawn="1"/>
        </p:nvSpPr>
        <p:spPr bwMode="auto">
          <a:xfrm>
            <a:off x="1" y="6237288"/>
            <a:ext cx="10513484" cy="0"/>
          </a:xfrm>
          <a:prstGeom prst="line">
            <a:avLst/>
          </a:prstGeom>
          <a:noFill/>
          <a:ln w="254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34" name="Line 10"/>
          <p:cNvSpPr>
            <a:spLocks noChangeShapeType="1"/>
          </p:cNvSpPr>
          <p:nvPr userDrawn="1"/>
        </p:nvSpPr>
        <p:spPr bwMode="auto">
          <a:xfrm>
            <a:off x="1136651" y="6237288"/>
            <a:ext cx="0" cy="633412"/>
          </a:xfrm>
          <a:prstGeom prst="line">
            <a:avLst/>
          </a:prstGeom>
          <a:noFill/>
          <a:ln w="254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35" name="Line 11"/>
          <p:cNvSpPr>
            <a:spLocks noChangeShapeType="1"/>
          </p:cNvSpPr>
          <p:nvPr userDrawn="1"/>
        </p:nvSpPr>
        <p:spPr bwMode="auto">
          <a:xfrm>
            <a:off x="6864351" y="6237288"/>
            <a:ext cx="0" cy="633412"/>
          </a:xfrm>
          <a:prstGeom prst="line">
            <a:avLst/>
          </a:prstGeom>
          <a:noFill/>
          <a:ln w="254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pic>
        <p:nvPicPr>
          <p:cNvPr id="1037" name="Picture 13" descr="limperg 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472333" y="0"/>
            <a:ext cx="719667" cy="203200"/>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4"/>
          <p:cNvSpPr>
            <a:spLocks noChangeArrowheads="1"/>
          </p:cNvSpPr>
          <p:nvPr userDrawn="1"/>
        </p:nvSpPr>
        <p:spPr bwMode="auto">
          <a:xfrm>
            <a:off x="0" y="1"/>
            <a:ext cx="11472333" cy="207963"/>
          </a:xfrm>
          <a:prstGeom prst="rect">
            <a:avLst/>
          </a:prstGeom>
          <a:solidFill>
            <a:srgbClr val="004A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36" name="Line 12"/>
          <p:cNvSpPr>
            <a:spLocks noChangeShapeType="1"/>
          </p:cNvSpPr>
          <p:nvPr userDrawn="1"/>
        </p:nvSpPr>
        <p:spPr bwMode="auto">
          <a:xfrm>
            <a:off x="0" y="196850"/>
            <a:ext cx="12192000" cy="0"/>
          </a:xfrm>
          <a:prstGeom prst="line">
            <a:avLst/>
          </a:prstGeom>
          <a:noFill/>
          <a:ln w="254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43" name="Line 19"/>
          <p:cNvSpPr>
            <a:spLocks noChangeShapeType="1"/>
          </p:cNvSpPr>
          <p:nvPr userDrawn="1"/>
        </p:nvSpPr>
        <p:spPr bwMode="auto">
          <a:xfrm>
            <a:off x="10416480" y="6237288"/>
            <a:ext cx="1441087" cy="0"/>
          </a:xfrm>
          <a:prstGeom prst="line">
            <a:avLst/>
          </a:prstGeom>
          <a:noFill/>
          <a:ln w="254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fontAlgn="base">
        <a:spcBef>
          <a:spcPct val="0"/>
        </a:spcBef>
        <a:spcAft>
          <a:spcPct val="0"/>
        </a:spcAft>
        <a:defRPr sz="4400">
          <a:solidFill>
            <a:srgbClr val="0094A4"/>
          </a:solidFill>
          <a:latin typeface="+mj-lt"/>
          <a:ea typeface="+mj-ea"/>
          <a:cs typeface="+mj-cs"/>
        </a:defRPr>
      </a:lvl1pPr>
      <a:lvl2pPr algn="ctr" rtl="0" fontAlgn="base">
        <a:spcBef>
          <a:spcPct val="0"/>
        </a:spcBef>
        <a:spcAft>
          <a:spcPct val="0"/>
        </a:spcAft>
        <a:defRPr sz="4400">
          <a:solidFill>
            <a:srgbClr val="0094A4"/>
          </a:solidFill>
          <a:latin typeface="Arial" charset="0"/>
        </a:defRPr>
      </a:lvl2pPr>
      <a:lvl3pPr algn="ctr" rtl="0" fontAlgn="base">
        <a:spcBef>
          <a:spcPct val="0"/>
        </a:spcBef>
        <a:spcAft>
          <a:spcPct val="0"/>
        </a:spcAft>
        <a:defRPr sz="4400">
          <a:solidFill>
            <a:srgbClr val="0094A4"/>
          </a:solidFill>
          <a:latin typeface="Arial" charset="0"/>
        </a:defRPr>
      </a:lvl3pPr>
      <a:lvl4pPr algn="ctr" rtl="0" fontAlgn="base">
        <a:spcBef>
          <a:spcPct val="0"/>
        </a:spcBef>
        <a:spcAft>
          <a:spcPct val="0"/>
        </a:spcAft>
        <a:defRPr sz="4400">
          <a:solidFill>
            <a:srgbClr val="0094A4"/>
          </a:solidFill>
          <a:latin typeface="Arial" charset="0"/>
        </a:defRPr>
      </a:lvl4pPr>
      <a:lvl5pPr algn="ctr" rtl="0" fontAlgn="base">
        <a:spcBef>
          <a:spcPct val="0"/>
        </a:spcBef>
        <a:spcAft>
          <a:spcPct val="0"/>
        </a:spcAft>
        <a:defRPr sz="4400">
          <a:solidFill>
            <a:srgbClr val="0094A4"/>
          </a:solidFill>
          <a:latin typeface="Arial" charset="0"/>
        </a:defRPr>
      </a:lvl5pPr>
      <a:lvl6pPr marL="457200" algn="ctr" rtl="0" fontAlgn="base">
        <a:spcBef>
          <a:spcPct val="0"/>
        </a:spcBef>
        <a:spcAft>
          <a:spcPct val="0"/>
        </a:spcAft>
        <a:defRPr sz="4400">
          <a:solidFill>
            <a:srgbClr val="0094A4"/>
          </a:solidFill>
          <a:latin typeface="Arial" charset="0"/>
        </a:defRPr>
      </a:lvl6pPr>
      <a:lvl7pPr marL="914400" algn="ctr" rtl="0" fontAlgn="base">
        <a:spcBef>
          <a:spcPct val="0"/>
        </a:spcBef>
        <a:spcAft>
          <a:spcPct val="0"/>
        </a:spcAft>
        <a:defRPr sz="4400">
          <a:solidFill>
            <a:srgbClr val="0094A4"/>
          </a:solidFill>
          <a:latin typeface="Arial" charset="0"/>
        </a:defRPr>
      </a:lvl7pPr>
      <a:lvl8pPr marL="1371600" algn="ctr" rtl="0" fontAlgn="base">
        <a:spcBef>
          <a:spcPct val="0"/>
        </a:spcBef>
        <a:spcAft>
          <a:spcPct val="0"/>
        </a:spcAft>
        <a:defRPr sz="4400">
          <a:solidFill>
            <a:srgbClr val="0094A4"/>
          </a:solidFill>
          <a:latin typeface="Arial" charset="0"/>
        </a:defRPr>
      </a:lvl8pPr>
      <a:lvl9pPr marL="1828800" algn="ctr" rtl="0" fontAlgn="base">
        <a:spcBef>
          <a:spcPct val="0"/>
        </a:spcBef>
        <a:spcAft>
          <a:spcPct val="0"/>
        </a:spcAft>
        <a:defRPr sz="4400">
          <a:solidFill>
            <a:srgbClr val="0094A4"/>
          </a:solidFill>
          <a:latin typeface="Arial" charset="0"/>
        </a:defRPr>
      </a:lvl9pPr>
    </p:titleStyle>
    <p:bodyStyle>
      <a:lvl1pPr marL="342900" indent="-342900" algn="l" rtl="0" fontAlgn="base">
        <a:spcBef>
          <a:spcPct val="20000"/>
        </a:spcBef>
        <a:spcAft>
          <a:spcPct val="0"/>
        </a:spcAft>
        <a:buChar char="•"/>
        <a:defRPr sz="3200">
          <a:solidFill>
            <a:srgbClr val="004A8A"/>
          </a:solidFill>
          <a:latin typeface="+mn-lt"/>
          <a:ea typeface="+mn-ea"/>
          <a:cs typeface="+mn-cs"/>
        </a:defRPr>
      </a:lvl1pPr>
      <a:lvl2pPr marL="742950" indent="-285750" algn="l" rtl="0" fontAlgn="base">
        <a:spcBef>
          <a:spcPct val="20000"/>
        </a:spcBef>
        <a:spcAft>
          <a:spcPct val="0"/>
        </a:spcAft>
        <a:buChar char="–"/>
        <a:defRPr sz="2800">
          <a:solidFill>
            <a:srgbClr val="004A8A"/>
          </a:solidFill>
          <a:latin typeface="+mn-lt"/>
        </a:defRPr>
      </a:lvl2pPr>
      <a:lvl3pPr marL="1143000" indent="-228600" algn="l" rtl="0" fontAlgn="base">
        <a:spcBef>
          <a:spcPct val="20000"/>
        </a:spcBef>
        <a:spcAft>
          <a:spcPct val="0"/>
        </a:spcAft>
        <a:buChar char="•"/>
        <a:defRPr sz="2400">
          <a:solidFill>
            <a:srgbClr val="004A8A"/>
          </a:solidFill>
          <a:latin typeface="+mn-lt"/>
        </a:defRPr>
      </a:lvl3pPr>
      <a:lvl4pPr marL="1600200" indent="-228600" algn="l" rtl="0" fontAlgn="base">
        <a:spcBef>
          <a:spcPct val="20000"/>
        </a:spcBef>
        <a:spcAft>
          <a:spcPct val="0"/>
        </a:spcAft>
        <a:buChar char="–"/>
        <a:defRPr sz="2000">
          <a:solidFill>
            <a:srgbClr val="004A8A"/>
          </a:solidFill>
          <a:latin typeface="+mn-lt"/>
        </a:defRPr>
      </a:lvl4pPr>
      <a:lvl5pPr marL="2057400" indent="-228600" algn="l" rtl="0" fontAlgn="base">
        <a:spcBef>
          <a:spcPct val="20000"/>
        </a:spcBef>
        <a:spcAft>
          <a:spcPct val="0"/>
        </a:spcAft>
        <a:buChar char="»"/>
        <a:defRPr sz="2000">
          <a:solidFill>
            <a:srgbClr val="004A8A"/>
          </a:solidFill>
          <a:latin typeface="+mn-lt"/>
        </a:defRPr>
      </a:lvl5pPr>
      <a:lvl6pPr marL="2514600" indent="-228600" algn="l" rtl="0" fontAlgn="base">
        <a:spcBef>
          <a:spcPct val="20000"/>
        </a:spcBef>
        <a:spcAft>
          <a:spcPct val="0"/>
        </a:spcAft>
        <a:buChar char="»"/>
        <a:defRPr sz="2000">
          <a:solidFill>
            <a:srgbClr val="004A8A"/>
          </a:solidFill>
          <a:latin typeface="+mn-lt"/>
        </a:defRPr>
      </a:lvl6pPr>
      <a:lvl7pPr marL="2971800" indent="-228600" algn="l" rtl="0" fontAlgn="base">
        <a:spcBef>
          <a:spcPct val="20000"/>
        </a:spcBef>
        <a:spcAft>
          <a:spcPct val="0"/>
        </a:spcAft>
        <a:buChar char="»"/>
        <a:defRPr sz="2000">
          <a:solidFill>
            <a:srgbClr val="004A8A"/>
          </a:solidFill>
          <a:latin typeface="+mn-lt"/>
        </a:defRPr>
      </a:lvl7pPr>
      <a:lvl8pPr marL="3429000" indent="-228600" algn="l" rtl="0" fontAlgn="base">
        <a:spcBef>
          <a:spcPct val="20000"/>
        </a:spcBef>
        <a:spcAft>
          <a:spcPct val="0"/>
        </a:spcAft>
        <a:buChar char="»"/>
        <a:defRPr sz="2000">
          <a:solidFill>
            <a:srgbClr val="004A8A"/>
          </a:solidFill>
          <a:latin typeface="+mn-lt"/>
        </a:defRPr>
      </a:lvl8pPr>
      <a:lvl9pPr marL="3886200" indent="-228600" algn="l" rtl="0" fontAlgn="base">
        <a:spcBef>
          <a:spcPct val="20000"/>
        </a:spcBef>
        <a:spcAft>
          <a:spcPct val="0"/>
        </a:spcAft>
        <a:buChar char="»"/>
        <a:defRPr sz="2000">
          <a:solidFill>
            <a:srgbClr val="004A8A"/>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4.sv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45.sv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6.svg"/><Relationship Id="rId5" Type="http://schemas.openxmlformats.org/officeDocument/2006/relationships/image" Target="../media/image6.jpe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45.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6.svg"/><Relationship Id="rId5" Type="http://schemas.openxmlformats.org/officeDocument/2006/relationships/image" Target="../media/image6.jpe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notesSlide" Target="../notesSlides/notesSlide1.xml"/><Relationship Id="rId7" Type="http://schemas.openxmlformats.org/officeDocument/2006/relationships/image" Target="../media/image11.svg"/><Relationship Id="rId12" Type="http://schemas.openxmlformats.org/officeDocument/2006/relationships/image" Target="../media/image16.svg"/><Relationship Id="rId2" Type="http://schemas.openxmlformats.org/officeDocument/2006/relationships/slideLayout" Target="../slideLayouts/slideLayout2.xml"/><Relationship Id="rId16" Type="http://schemas.openxmlformats.org/officeDocument/2006/relationships/image" Target="../media/image19.svg"/><Relationship Id="rId1" Type="http://schemas.openxmlformats.org/officeDocument/2006/relationships/tags" Target="../tags/tag5.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emf"/><Relationship Id="rId15" Type="http://schemas.openxmlformats.org/officeDocument/2006/relationships/image" Target="../media/image18.png"/><Relationship Id="rId10" Type="http://schemas.openxmlformats.org/officeDocument/2006/relationships/image" Target="../media/image14.svg"/><Relationship Id="rId4" Type="http://schemas.openxmlformats.org/officeDocument/2006/relationships/oleObject" Target="../embeddings/oleObject4.bin"/><Relationship Id="rId9" Type="http://schemas.openxmlformats.org/officeDocument/2006/relationships/image" Target="../media/image13.sv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EDB106D-7E18-0649-523F-76145F9E9C1E}"/>
              </a:ext>
            </a:extLst>
          </p:cNvPr>
          <p:cNvGraphicFramePr>
            <a:graphicFrameLocks noChangeAspect="1"/>
          </p:cNvGraphicFramePr>
          <p:nvPr>
            <p:custDataLst>
              <p:tags r:id="rId1"/>
            </p:custDataLst>
            <p:extLst>
              <p:ext uri="{D42A27DB-BD31-4B8C-83A1-F6EECF244321}">
                <p14:modId xmlns:p14="http://schemas.microsoft.com/office/powerpoint/2010/main" val="165572653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p:cNvSpPr>
            <a:spLocks noGrp="1"/>
          </p:cNvSpPr>
          <p:nvPr>
            <p:ph type="ctrTitle"/>
          </p:nvPr>
        </p:nvSpPr>
        <p:spPr/>
        <p:txBody>
          <a:bodyPr vert="horz"/>
          <a:lstStyle/>
          <a:p>
            <a:r>
              <a:rPr lang="nl-NL" noProof="1"/>
              <a:t>Taalmodellen en -technieken voor verbetering van datakwaliteit in een soeverein jasje</a:t>
            </a:r>
            <a:endParaRPr lang="nl-NL" dirty="0"/>
          </a:p>
        </p:txBody>
      </p:sp>
      <p:sp>
        <p:nvSpPr>
          <p:cNvPr id="3" name="Ondertitel 2"/>
          <p:cNvSpPr>
            <a:spLocks noGrp="1"/>
          </p:cNvSpPr>
          <p:nvPr>
            <p:ph type="subTitle" idx="1"/>
          </p:nvPr>
        </p:nvSpPr>
        <p:spPr>
          <a:xfrm>
            <a:off x="1828800" y="4437112"/>
            <a:ext cx="8534400" cy="1201688"/>
          </a:xfrm>
        </p:spPr>
        <p:txBody>
          <a:bodyPr/>
          <a:lstStyle/>
          <a:p>
            <a:r>
              <a:rPr lang="nl-NL" dirty="0"/>
              <a:t>Floor van Lieshout</a:t>
            </a:r>
          </a:p>
        </p:txBody>
      </p:sp>
      <p:sp>
        <p:nvSpPr>
          <p:cNvPr id="4" name="Tijdelijke aanduiding voor voettekst 3"/>
          <p:cNvSpPr>
            <a:spLocks noGrp="1"/>
          </p:cNvSpPr>
          <p:nvPr>
            <p:ph type="ftr" sz="quarter" idx="10"/>
          </p:nvPr>
        </p:nvSpPr>
        <p:spPr/>
        <p:txBody>
          <a:bodyPr/>
          <a:lstStyle/>
          <a:p>
            <a:r>
              <a:rPr lang="nl-NL" altLang="nl-NL" dirty="0"/>
              <a:t>20 mei 2026 – Symposium Statistical Auditing </a:t>
            </a:r>
          </a:p>
        </p:txBody>
      </p:sp>
      <p:sp>
        <p:nvSpPr>
          <p:cNvPr id="5" name="Tijdelijke aanduiding voor dianummer 4"/>
          <p:cNvSpPr>
            <a:spLocks noGrp="1"/>
          </p:cNvSpPr>
          <p:nvPr>
            <p:ph type="sldNum" sz="quarter" idx="11"/>
          </p:nvPr>
        </p:nvSpPr>
        <p:spPr/>
        <p:txBody>
          <a:bodyPr/>
          <a:lstStyle/>
          <a:p>
            <a:r>
              <a:rPr lang="nl-NL" altLang="nl-NL" dirty="0"/>
              <a:t>Slide </a:t>
            </a:r>
            <a:fld id="{D042D3FD-DC00-4898-9512-E53A13745AF8}" type="slidenum">
              <a:rPr lang="nl-NL" altLang="nl-NL" smtClean="0"/>
              <a:pPr/>
              <a:t>1</a:t>
            </a:fld>
            <a:endParaRPr lang="nl-NL" altLang="nl-NL" dirty="0"/>
          </a:p>
        </p:txBody>
      </p:sp>
    </p:spTree>
    <p:extLst>
      <p:ext uri="{BB962C8B-B14F-4D97-AF65-F5344CB8AC3E}">
        <p14:creationId xmlns:p14="http://schemas.microsoft.com/office/powerpoint/2010/main" val="1045674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FD036-2495-AD98-1783-EF7ADB72C2E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36DE9B-17D8-1F3B-8423-8E681E8A4D99}"/>
              </a:ext>
            </a:extLst>
          </p:cNvPr>
          <p:cNvSpPr>
            <a:spLocks noGrp="1"/>
          </p:cNvSpPr>
          <p:nvPr>
            <p:ph type="sldNum" sz="quarter" idx="11"/>
          </p:nvPr>
        </p:nvSpPr>
        <p:spPr/>
        <p:txBody>
          <a:bodyPr/>
          <a:lstStyle/>
          <a:p>
            <a:r>
              <a:rPr lang="nl-NL" altLang="nl-NL"/>
              <a:t>Slide </a:t>
            </a:r>
            <a:fld id="{C9902855-5012-4D4E-948A-026006DD93FE}" type="slidenum">
              <a:rPr lang="nl-NL" altLang="nl-NL" smtClean="0"/>
              <a:pPr/>
              <a:t>10</a:t>
            </a:fld>
            <a:endParaRPr lang="nl-NL" altLang="nl-NL"/>
          </a:p>
        </p:txBody>
      </p:sp>
      <p:sp>
        <p:nvSpPr>
          <p:cNvPr id="28" name="Title 4">
            <a:extLst>
              <a:ext uri="{FF2B5EF4-FFF2-40B4-BE49-F238E27FC236}">
                <a16:creationId xmlns:a16="http://schemas.microsoft.com/office/drawing/2014/main" id="{39EE0682-9D64-4804-20E2-43B93A170631}"/>
              </a:ext>
            </a:extLst>
          </p:cNvPr>
          <p:cNvSpPr txBox="1">
            <a:spLocks/>
          </p:cNvSpPr>
          <p:nvPr/>
        </p:nvSpPr>
        <p:spPr>
          <a:xfrm>
            <a:off x="370586" y="876613"/>
            <a:ext cx="11453114" cy="418787"/>
          </a:xfrm>
          <a:prstGeom prst="rect">
            <a:avLst/>
          </a:prstGeom>
        </p:spPr>
        <p:txBody>
          <a:bodyPr vert="horz"/>
          <a:lstStyle>
            <a:lvl1pPr algn="ctr" rtl="0" fontAlgn="base">
              <a:spcBef>
                <a:spcPct val="0"/>
              </a:spcBef>
              <a:spcAft>
                <a:spcPct val="0"/>
              </a:spcAft>
              <a:defRPr sz="4400">
                <a:solidFill>
                  <a:srgbClr val="0094A4"/>
                </a:solidFill>
                <a:latin typeface="+mj-lt"/>
                <a:ea typeface="+mj-ea"/>
                <a:cs typeface="+mj-cs"/>
              </a:defRPr>
            </a:lvl1pPr>
            <a:lvl2pPr algn="ctr" rtl="0" fontAlgn="base">
              <a:spcBef>
                <a:spcPct val="0"/>
              </a:spcBef>
              <a:spcAft>
                <a:spcPct val="0"/>
              </a:spcAft>
              <a:defRPr sz="4400">
                <a:solidFill>
                  <a:srgbClr val="0094A4"/>
                </a:solidFill>
                <a:latin typeface="Arial" charset="0"/>
              </a:defRPr>
            </a:lvl2pPr>
            <a:lvl3pPr algn="ctr" rtl="0" fontAlgn="base">
              <a:spcBef>
                <a:spcPct val="0"/>
              </a:spcBef>
              <a:spcAft>
                <a:spcPct val="0"/>
              </a:spcAft>
              <a:defRPr sz="4400">
                <a:solidFill>
                  <a:srgbClr val="0094A4"/>
                </a:solidFill>
                <a:latin typeface="Arial" charset="0"/>
              </a:defRPr>
            </a:lvl3pPr>
            <a:lvl4pPr algn="ctr" rtl="0" fontAlgn="base">
              <a:spcBef>
                <a:spcPct val="0"/>
              </a:spcBef>
              <a:spcAft>
                <a:spcPct val="0"/>
              </a:spcAft>
              <a:defRPr sz="4400">
                <a:solidFill>
                  <a:srgbClr val="0094A4"/>
                </a:solidFill>
                <a:latin typeface="Arial" charset="0"/>
              </a:defRPr>
            </a:lvl4pPr>
            <a:lvl5pPr algn="ctr" rtl="0" fontAlgn="base">
              <a:spcBef>
                <a:spcPct val="0"/>
              </a:spcBef>
              <a:spcAft>
                <a:spcPct val="0"/>
              </a:spcAft>
              <a:defRPr sz="4400">
                <a:solidFill>
                  <a:srgbClr val="0094A4"/>
                </a:solidFill>
                <a:latin typeface="Arial" charset="0"/>
              </a:defRPr>
            </a:lvl5pPr>
            <a:lvl6pPr marL="457200" algn="ctr" rtl="0" fontAlgn="base">
              <a:spcBef>
                <a:spcPct val="0"/>
              </a:spcBef>
              <a:spcAft>
                <a:spcPct val="0"/>
              </a:spcAft>
              <a:defRPr sz="4400">
                <a:solidFill>
                  <a:srgbClr val="0094A4"/>
                </a:solidFill>
                <a:latin typeface="Arial" charset="0"/>
              </a:defRPr>
            </a:lvl6pPr>
            <a:lvl7pPr marL="914400" algn="ctr" rtl="0" fontAlgn="base">
              <a:spcBef>
                <a:spcPct val="0"/>
              </a:spcBef>
              <a:spcAft>
                <a:spcPct val="0"/>
              </a:spcAft>
              <a:defRPr sz="4400">
                <a:solidFill>
                  <a:srgbClr val="0094A4"/>
                </a:solidFill>
                <a:latin typeface="Arial" charset="0"/>
              </a:defRPr>
            </a:lvl7pPr>
            <a:lvl8pPr marL="1371600" algn="ctr" rtl="0" fontAlgn="base">
              <a:spcBef>
                <a:spcPct val="0"/>
              </a:spcBef>
              <a:spcAft>
                <a:spcPct val="0"/>
              </a:spcAft>
              <a:defRPr sz="4400">
                <a:solidFill>
                  <a:srgbClr val="0094A4"/>
                </a:solidFill>
                <a:latin typeface="Arial" charset="0"/>
              </a:defRPr>
            </a:lvl8pPr>
            <a:lvl9pPr marL="1828800" algn="ctr" rtl="0" fontAlgn="base">
              <a:spcBef>
                <a:spcPct val="0"/>
              </a:spcBef>
              <a:spcAft>
                <a:spcPct val="0"/>
              </a:spcAft>
              <a:defRPr sz="4400">
                <a:solidFill>
                  <a:srgbClr val="0094A4"/>
                </a:solidFill>
                <a:latin typeface="Arial" charset="0"/>
              </a:defRPr>
            </a:lvl9pPr>
          </a:lstStyle>
          <a:p>
            <a:r>
              <a:rPr lang="nl-NL" sz="3600" kern="0" noProof="1"/>
              <a:t>Praktijkvoorbeeld </a:t>
            </a:r>
            <a:r>
              <a:rPr lang="nl-NL" sz="3600" noProof="1"/>
              <a:t>3: Generatieve AI</a:t>
            </a:r>
            <a:endParaRPr lang="nl-NL" sz="3600" kern="0" noProof="1"/>
          </a:p>
          <a:p>
            <a:r>
              <a:rPr lang="nl-NL" sz="2400" kern="0" noProof="1"/>
              <a:t>Hulplijn voor slachtoffers van online misbruik</a:t>
            </a:r>
            <a:endParaRPr lang="nl-NL" sz="3600" kern="0" noProof="1"/>
          </a:p>
        </p:txBody>
      </p:sp>
      <p:sp>
        <p:nvSpPr>
          <p:cNvPr id="4" name="TextBox 3">
            <a:extLst>
              <a:ext uri="{FF2B5EF4-FFF2-40B4-BE49-F238E27FC236}">
                <a16:creationId xmlns:a16="http://schemas.microsoft.com/office/drawing/2014/main" id="{80031FE4-E032-3409-0511-CD9E6378184E}"/>
              </a:ext>
            </a:extLst>
          </p:cNvPr>
          <p:cNvSpPr txBox="1"/>
          <p:nvPr/>
        </p:nvSpPr>
        <p:spPr>
          <a:xfrm>
            <a:off x="368298" y="1851462"/>
            <a:ext cx="5727702" cy="4673882"/>
          </a:xfrm>
          <a:prstGeom prst="rect">
            <a:avLst/>
          </a:prstGeom>
          <a:noFill/>
        </p:spPr>
        <p:txBody>
          <a:bodyPr wrap="square" lIns="91440" tIns="72000" rIns="36000" bIns="0" rtlCol="0">
            <a:noAutofit/>
          </a:bodyPr>
          <a:lstStyle/>
          <a:p>
            <a:pPr algn="l">
              <a:spcAft>
                <a:spcPts val="600"/>
              </a:spcAft>
            </a:pPr>
            <a:r>
              <a:rPr lang="nl-NL" sz="2000" b="1" noProof="1"/>
              <a:t>LLM as a judge</a:t>
            </a:r>
          </a:p>
          <a:p>
            <a:pPr marL="171450" indent="-171450" algn="l">
              <a:spcAft>
                <a:spcPts val="600"/>
              </a:spcAft>
              <a:buFont typeface="Arial" panose="020B0604020202020204" pitchFamily="34" charset="0"/>
              <a:buChar char="•"/>
            </a:pPr>
            <a:r>
              <a:rPr lang="nl-NL" sz="1400" noProof="1"/>
              <a:t>Het inzetten van Large Language Models om de output van andere Large Language Models te toetsen</a:t>
            </a:r>
          </a:p>
          <a:p>
            <a:pPr marL="171450" indent="-171450" algn="l">
              <a:spcAft>
                <a:spcPts val="600"/>
              </a:spcAft>
              <a:buFont typeface="Arial" panose="020B0604020202020204" pitchFamily="34" charset="0"/>
              <a:buChar char="•"/>
            </a:pPr>
            <a:r>
              <a:rPr lang="nl-NL" sz="1400" noProof="1"/>
              <a:t>Kan op heel veel dimensies toetsen:</a:t>
            </a:r>
          </a:p>
          <a:p>
            <a:pPr marL="628650" lvl="1" indent="-171450">
              <a:spcAft>
                <a:spcPts val="600"/>
              </a:spcAft>
              <a:buFont typeface="Arial" panose="020B0604020202020204" pitchFamily="34" charset="0"/>
              <a:buChar char="•"/>
            </a:pPr>
            <a:r>
              <a:rPr lang="nl-NL" sz="1400" noProof="1"/>
              <a:t>Answer relevancy</a:t>
            </a:r>
          </a:p>
          <a:p>
            <a:pPr marL="628650" lvl="1" indent="-171450">
              <a:spcAft>
                <a:spcPts val="600"/>
              </a:spcAft>
              <a:buFont typeface="Arial" panose="020B0604020202020204" pitchFamily="34" charset="0"/>
              <a:buChar char="•"/>
            </a:pPr>
            <a:r>
              <a:rPr lang="nl-NL" sz="1400" noProof="1"/>
              <a:t>Faithfulness</a:t>
            </a:r>
          </a:p>
          <a:p>
            <a:pPr marL="628650" lvl="1" indent="-171450">
              <a:spcAft>
                <a:spcPts val="600"/>
              </a:spcAft>
              <a:buFont typeface="Arial" panose="020B0604020202020204" pitchFamily="34" charset="0"/>
              <a:buChar char="•"/>
            </a:pPr>
            <a:r>
              <a:rPr lang="nl-NL" sz="1400" noProof="1"/>
              <a:t>Tool correctness</a:t>
            </a:r>
          </a:p>
          <a:p>
            <a:pPr marL="628650" lvl="1" indent="-171450">
              <a:spcAft>
                <a:spcPts val="600"/>
              </a:spcAft>
              <a:buFont typeface="Arial" panose="020B0604020202020204" pitchFamily="34" charset="0"/>
              <a:buChar char="•"/>
            </a:pPr>
            <a:r>
              <a:rPr lang="nl-NL" sz="1400" noProof="1"/>
              <a:t>Hallucination</a:t>
            </a:r>
          </a:p>
          <a:p>
            <a:pPr marL="628650" lvl="1" indent="-171450">
              <a:spcAft>
                <a:spcPts val="600"/>
              </a:spcAft>
              <a:buFont typeface="Arial" panose="020B0604020202020204" pitchFamily="34" charset="0"/>
              <a:buChar char="•"/>
            </a:pPr>
            <a:r>
              <a:rPr lang="nl-NL" sz="1400" noProof="1"/>
              <a:t>Role adherence</a:t>
            </a:r>
          </a:p>
          <a:p>
            <a:pPr marL="171450" indent="-171450">
              <a:spcAft>
                <a:spcPts val="600"/>
              </a:spcAft>
              <a:buFont typeface="Arial" panose="020B0604020202020204" pitchFamily="34" charset="0"/>
              <a:buChar char="•"/>
            </a:pPr>
            <a:r>
              <a:rPr lang="nl-NL" sz="1400" noProof="1"/>
              <a:t>Meerdere frameworks die je hiervoor kunt gebruiken:</a:t>
            </a:r>
          </a:p>
          <a:p>
            <a:pPr marL="628650" lvl="1" indent="-171450">
              <a:spcAft>
                <a:spcPts val="600"/>
              </a:spcAft>
              <a:buFont typeface="Arial" panose="020B0604020202020204" pitchFamily="34" charset="0"/>
              <a:buChar char="•"/>
            </a:pPr>
            <a:r>
              <a:rPr lang="nl-NL" sz="1400" noProof="1"/>
              <a:t>DeepEval</a:t>
            </a:r>
          </a:p>
          <a:p>
            <a:pPr marL="628650" lvl="1" indent="-171450">
              <a:spcAft>
                <a:spcPts val="600"/>
              </a:spcAft>
              <a:buFont typeface="Arial" panose="020B0604020202020204" pitchFamily="34" charset="0"/>
              <a:buChar char="•"/>
            </a:pPr>
            <a:r>
              <a:rPr lang="nl-NL" sz="1400" noProof="1"/>
              <a:t>OpenAI Evals</a:t>
            </a:r>
          </a:p>
          <a:p>
            <a:pPr marL="628650" lvl="1" indent="-171450">
              <a:spcAft>
                <a:spcPts val="600"/>
              </a:spcAft>
              <a:buFont typeface="Arial" panose="020B0604020202020204" pitchFamily="34" charset="0"/>
              <a:buChar char="•"/>
            </a:pPr>
            <a:r>
              <a:rPr lang="nl-NL" sz="1400" noProof="1"/>
              <a:t>LangSmith</a:t>
            </a:r>
          </a:p>
          <a:p>
            <a:pPr marL="628650" lvl="1" indent="-171450">
              <a:spcAft>
                <a:spcPts val="600"/>
              </a:spcAft>
              <a:buFont typeface="Arial" panose="020B0604020202020204" pitchFamily="34" charset="0"/>
              <a:buChar char="•"/>
            </a:pPr>
            <a:r>
              <a:rPr lang="nl-NL" sz="1400" noProof="1"/>
              <a:t>JASP for audit</a:t>
            </a:r>
          </a:p>
          <a:p>
            <a:pPr marL="171450" indent="-171450" algn="l">
              <a:spcAft>
                <a:spcPts val="600"/>
              </a:spcAft>
              <a:buFont typeface="Arial" panose="020B0604020202020204" pitchFamily="34" charset="0"/>
              <a:buChar char="•"/>
            </a:pPr>
            <a:endParaRPr lang="nl-NL" sz="1400" noProof="1"/>
          </a:p>
          <a:p>
            <a:pPr marL="171450" indent="-171450" algn="l">
              <a:spcAft>
                <a:spcPts val="600"/>
              </a:spcAft>
              <a:buFont typeface="Arial" panose="020B0604020202020204" pitchFamily="34" charset="0"/>
              <a:buChar char="•"/>
            </a:pPr>
            <a:endParaRPr lang="nl-NL" sz="1400" noProof="1"/>
          </a:p>
          <a:p>
            <a:pPr algn="l">
              <a:spcAft>
                <a:spcPts val="600"/>
              </a:spcAft>
            </a:pPr>
            <a:endParaRPr lang="nl-NL" sz="1400" noProof="1"/>
          </a:p>
        </p:txBody>
      </p:sp>
      <p:sp>
        <p:nvSpPr>
          <p:cNvPr id="5" name="TextBox 4">
            <a:extLst>
              <a:ext uri="{FF2B5EF4-FFF2-40B4-BE49-F238E27FC236}">
                <a16:creationId xmlns:a16="http://schemas.microsoft.com/office/drawing/2014/main" id="{31041DD6-27B8-997C-A9AE-B18945CBB0CF}"/>
              </a:ext>
            </a:extLst>
          </p:cNvPr>
          <p:cNvSpPr txBox="1"/>
          <p:nvPr/>
        </p:nvSpPr>
        <p:spPr>
          <a:xfrm>
            <a:off x="7051249" y="1851461"/>
            <a:ext cx="5041770" cy="528157"/>
          </a:xfrm>
          <a:prstGeom prst="rect">
            <a:avLst/>
          </a:prstGeom>
          <a:noFill/>
        </p:spPr>
        <p:txBody>
          <a:bodyPr wrap="square" lIns="91440" tIns="72000" rIns="36000" bIns="0" rtlCol="0">
            <a:noAutofit/>
          </a:bodyPr>
          <a:lstStyle/>
          <a:p>
            <a:pPr algn="l">
              <a:spcAft>
                <a:spcPts val="600"/>
              </a:spcAft>
            </a:pPr>
            <a:r>
              <a:rPr lang="nl-NL" sz="2000" b="1" noProof="1"/>
              <a:t>LLM and human as a judge</a:t>
            </a:r>
            <a:endParaRPr lang="nl-NL" sz="1400" noProof="1"/>
          </a:p>
          <a:p>
            <a:pPr marL="171450" indent="-171450" algn="l">
              <a:spcAft>
                <a:spcPts val="600"/>
              </a:spcAft>
              <a:buFont typeface="Arial" panose="020B0604020202020204" pitchFamily="34" charset="0"/>
              <a:buChar char="•"/>
            </a:pPr>
            <a:endParaRPr lang="nl-NL" sz="1400" noProof="1"/>
          </a:p>
          <a:p>
            <a:pPr algn="l">
              <a:spcAft>
                <a:spcPts val="600"/>
              </a:spcAft>
            </a:pPr>
            <a:endParaRPr lang="nl-NL" sz="1400" noProof="1"/>
          </a:p>
        </p:txBody>
      </p:sp>
      <p:sp>
        <p:nvSpPr>
          <p:cNvPr id="6" name="TextBox 5">
            <a:extLst>
              <a:ext uri="{FF2B5EF4-FFF2-40B4-BE49-F238E27FC236}">
                <a16:creationId xmlns:a16="http://schemas.microsoft.com/office/drawing/2014/main" id="{25E03DFC-BEAC-B3AC-C04E-9DEC6D1D919D}"/>
              </a:ext>
            </a:extLst>
          </p:cNvPr>
          <p:cNvSpPr txBox="1"/>
          <p:nvPr/>
        </p:nvSpPr>
        <p:spPr>
          <a:xfrm>
            <a:off x="9521678" y="2453041"/>
            <a:ext cx="2131244" cy="593889"/>
          </a:xfrm>
          <a:prstGeom prst="rect">
            <a:avLst/>
          </a:prstGeom>
          <a:noFill/>
        </p:spPr>
        <p:txBody>
          <a:bodyPr wrap="square" lIns="0" tIns="0" rIns="0" bIns="0" rtlCol="0">
            <a:noAutofit/>
          </a:bodyPr>
          <a:lstStyle/>
          <a:p>
            <a:pPr algn="ctr"/>
            <a:r>
              <a:rPr lang="nl-NL" sz="1400" i="1" dirty="0"/>
              <a:t>set vragen + </a:t>
            </a:r>
          </a:p>
          <a:p>
            <a:pPr algn="ctr"/>
            <a:r>
              <a:rPr lang="nl-NL" sz="1400" i="1" dirty="0" err="1"/>
              <a:t>ground</a:t>
            </a:r>
            <a:r>
              <a:rPr lang="nl-NL" sz="1400" i="1" dirty="0"/>
              <a:t> </a:t>
            </a:r>
            <a:r>
              <a:rPr lang="nl-NL" sz="1400" i="1" dirty="0" err="1"/>
              <a:t>truth</a:t>
            </a:r>
            <a:r>
              <a:rPr lang="nl-NL" sz="1400" i="1" dirty="0"/>
              <a:t> antwoorden</a:t>
            </a:r>
          </a:p>
        </p:txBody>
      </p:sp>
      <p:sp>
        <p:nvSpPr>
          <p:cNvPr id="7" name="TextBox 6">
            <a:extLst>
              <a:ext uri="{FF2B5EF4-FFF2-40B4-BE49-F238E27FC236}">
                <a16:creationId xmlns:a16="http://schemas.microsoft.com/office/drawing/2014/main" id="{7511E648-4D6C-E23C-F776-E3F32CC871A1}"/>
              </a:ext>
            </a:extLst>
          </p:cNvPr>
          <p:cNvSpPr txBox="1"/>
          <p:nvPr/>
        </p:nvSpPr>
        <p:spPr>
          <a:xfrm>
            <a:off x="7584128" y="3980052"/>
            <a:ext cx="666946" cy="190228"/>
          </a:xfrm>
          <a:prstGeom prst="rect">
            <a:avLst/>
          </a:prstGeom>
          <a:noFill/>
        </p:spPr>
        <p:txBody>
          <a:bodyPr wrap="square" lIns="0" tIns="0" rIns="0" bIns="0" rtlCol="0">
            <a:noAutofit/>
          </a:bodyPr>
          <a:lstStyle/>
          <a:p>
            <a:pPr algn="ctr"/>
            <a:r>
              <a:rPr lang="nl-NL" sz="1400" dirty="0">
                <a:latin typeface="Aptos" panose="020B0004020202020204" pitchFamily="34" charset="0"/>
              </a:rPr>
              <a:t>LLM</a:t>
            </a:r>
          </a:p>
        </p:txBody>
      </p:sp>
      <p:pic>
        <p:nvPicPr>
          <p:cNvPr id="14" name="Graphic 13" descr="QR Code outline">
            <a:extLst>
              <a:ext uri="{FF2B5EF4-FFF2-40B4-BE49-F238E27FC236}">
                <a16:creationId xmlns:a16="http://schemas.microsoft.com/office/drawing/2014/main" id="{6BBFEFD6-EA2C-8597-5D52-BB07B46BF13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84128" y="3433341"/>
            <a:ext cx="593889" cy="593889"/>
          </a:xfrm>
          <a:prstGeom prst="rect">
            <a:avLst/>
          </a:prstGeom>
        </p:spPr>
      </p:pic>
      <p:pic>
        <p:nvPicPr>
          <p:cNvPr id="15" name="Graphic 14" descr="Male profile outline">
            <a:extLst>
              <a:ext uri="{FF2B5EF4-FFF2-40B4-BE49-F238E27FC236}">
                <a16:creationId xmlns:a16="http://schemas.microsoft.com/office/drawing/2014/main" id="{60183BF9-3D1C-C92A-A887-41A385D6CCF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584671" y="3433341"/>
            <a:ext cx="593889" cy="593889"/>
          </a:xfrm>
          <a:prstGeom prst="rect">
            <a:avLst/>
          </a:prstGeom>
        </p:spPr>
      </p:pic>
      <p:sp>
        <p:nvSpPr>
          <p:cNvPr id="16" name="TextBox 15">
            <a:extLst>
              <a:ext uri="{FF2B5EF4-FFF2-40B4-BE49-F238E27FC236}">
                <a16:creationId xmlns:a16="http://schemas.microsoft.com/office/drawing/2014/main" id="{6CF6B140-F3F1-ACB1-7544-62817A27DFFA}"/>
              </a:ext>
            </a:extLst>
          </p:cNvPr>
          <p:cNvSpPr txBox="1"/>
          <p:nvPr/>
        </p:nvSpPr>
        <p:spPr>
          <a:xfrm>
            <a:off x="9548142" y="3980052"/>
            <a:ext cx="666946" cy="190228"/>
          </a:xfrm>
          <a:prstGeom prst="rect">
            <a:avLst/>
          </a:prstGeom>
          <a:noFill/>
        </p:spPr>
        <p:txBody>
          <a:bodyPr wrap="square" lIns="0" tIns="0" rIns="0" bIns="0" rtlCol="0">
            <a:noAutofit/>
          </a:bodyPr>
          <a:lstStyle/>
          <a:p>
            <a:pPr algn="ctr"/>
            <a:r>
              <a:rPr lang="nl-NL" sz="1400" dirty="0">
                <a:latin typeface="Aptos" panose="020B0004020202020204" pitchFamily="34" charset="0"/>
              </a:rPr>
              <a:t>Human</a:t>
            </a:r>
          </a:p>
        </p:txBody>
      </p:sp>
      <p:cxnSp>
        <p:nvCxnSpPr>
          <p:cNvPr id="17" name="Straight Arrow Connector 16">
            <a:extLst>
              <a:ext uri="{FF2B5EF4-FFF2-40B4-BE49-F238E27FC236}">
                <a16:creationId xmlns:a16="http://schemas.microsoft.com/office/drawing/2014/main" id="{95880A76-4BA4-BA76-49EE-B7608638DC28}"/>
              </a:ext>
            </a:extLst>
          </p:cNvPr>
          <p:cNvCxnSpPr>
            <a:cxnSpLocks/>
            <a:stCxn id="21" idx="2"/>
            <a:endCxn id="14" idx="0"/>
          </p:cNvCxnSpPr>
          <p:nvPr/>
        </p:nvCxnSpPr>
        <p:spPr>
          <a:xfrm flipH="1">
            <a:off x="7881073" y="3060333"/>
            <a:ext cx="1163691" cy="373008"/>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3CF965B-84BB-7D92-1487-2FA356CAE6C7}"/>
              </a:ext>
            </a:extLst>
          </p:cNvPr>
          <p:cNvCxnSpPr>
            <a:cxnSpLocks/>
            <a:stCxn id="21" idx="2"/>
            <a:endCxn id="15" idx="0"/>
          </p:cNvCxnSpPr>
          <p:nvPr/>
        </p:nvCxnSpPr>
        <p:spPr>
          <a:xfrm>
            <a:off x="9044764" y="3060333"/>
            <a:ext cx="836852" cy="373008"/>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3442DDB-1A16-5D6A-D808-B87D0A3D0B0E}"/>
              </a:ext>
            </a:extLst>
          </p:cNvPr>
          <p:cNvSpPr txBox="1"/>
          <p:nvPr/>
        </p:nvSpPr>
        <p:spPr>
          <a:xfrm>
            <a:off x="8251074" y="4658619"/>
            <a:ext cx="3641261" cy="1626004"/>
          </a:xfrm>
          <a:prstGeom prst="rect">
            <a:avLst/>
          </a:prstGeom>
          <a:noFill/>
        </p:spPr>
        <p:txBody>
          <a:bodyPr wrap="square" lIns="91440" tIns="72000" rIns="36000" bIns="0" rtlCol="0">
            <a:noAutofit/>
          </a:bodyPr>
          <a:lstStyle/>
          <a:p>
            <a:pPr marL="171450" indent="-171450" algn="l">
              <a:spcAft>
                <a:spcPts val="600"/>
              </a:spcAft>
              <a:buFont typeface="Arial" panose="020B0604020202020204" pitchFamily="34" charset="0"/>
              <a:buChar char="•"/>
            </a:pPr>
            <a:r>
              <a:rPr lang="nl-NL" sz="1400" noProof="1"/>
              <a:t>Compleetheid</a:t>
            </a:r>
          </a:p>
          <a:p>
            <a:pPr marL="171450" indent="-171450" algn="l">
              <a:spcAft>
                <a:spcPts val="600"/>
              </a:spcAft>
              <a:buFont typeface="Arial" panose="020B0604020202020204" pitchFamily="34" charset="0"/>
              <a:buChar char="•"/>
            </a:pPr>
            <a:r>
              <a:rPr lang="nl-NL" sz="1400" noProof="1"/>
              <a:t>Nauwkeurigheid</a:t>
            </a:r>
          </a:p>
          <a:p>
            <a:pPr marL="171450" indent="-171450" algn="l">
              <a:spcAft>
                <a:spcPts val="600"/>
              </a:spcAft>
              <a:buFont typeface="Arial" panose="020B0604020202020204" pitchFamily="34" charset="0"/>
              <a:buChar char="•"/>
            </a:pPr>
            <a:r>
              <a:rPr lang="nl-NL" sz="1400" noProof="1"/>
              <a:t>Relevantie</a:t>
            </a:r>
          </a:p>
          <a:p>
            <a:pPr marL="171450" indent="-171450" algn="l">
              <a:spcAft>
                <a:spcPts val="600"/>
              </a:spcAft>
              <a:buFont typeface="Arial" panose="020B0604020202020204" pitchFamily="34" charset="0"/>
              <a:buChar char="•"/>
            </a:pPr>
            <a:r>
              <a:rPr lang="nl-NL" sz="1400" noProof="1"/>
              <a:t>Semantische overeenstemming</a:t>
            </a:r>
          </a:p>
          <a:p>
            <a:pPr marL="171450" indent="-171450" algn="l">
              <a:spcAft>
                <a:spcPts val="600"/>
              </a:spcAft>
              <a:buFont typeface="Arial" panose="020B0604020202020204" pitchFamily="34" charset="0"/>
              <a:buChar char="•"/>
            </a:pPr>
            <a:r>
              <a:rPr lang="nl-NL" sz="1400" noProof="1"/>
              <a:t>Duidelijkheid</a:t>
            </a:r>
          </a:p>
          <a:p>
            <a:pPr marL="628650" lvl="1" indent="-171450">
              <a:spcAft>
                <a:spcPts val="600"/>
              </a:spcAft>
              <a:buFont typeface="Arial" panose="020B0604020202020204" pitchFamily="34" charset="0"/>
              <a:buChar char="•"/>
            </a:pPr>
            <a:endParaRPr lang="nl-NL" sz="1400" noProof="1"/>
          </a:p>
          <a:p>
            <a:pPr marL="171450" indent="-171450" algn="l">
              <a:spcAft>
                <a:spcPts val="600"/>
              </a:spcAft>
              <a:buFont typeface="Arial" panose="020B0604020202020204" pitchFamily="34" charset="0"/>
              <a:buChar char="•"/>
            </a:pPr>
            <a:endParaRPr lang="nl-NL" sz="1400" noProof="1"/>
          </a:p>
          <a:p>
            <a:pPr marL="171450" indent="-171450" algn="l">
              <a:spcAft>
                <a:spcPts val="600"/>
              </a:spcAft>
              <a:buFont typeface="Arial" panose="020B0604020202020204" pitchFamily="34" charset="0"/>
              <a:buChar char="•"/>
            </a:pPr>
            <a:endParaRPr lang="nl-NL" sz="1400" noProof="1"/>
          </a:p>
          <a:p>
            <a:pPr marL="171450" indent="-171450" algn="l">
              <a:spcAft>
                <a:spcPts val="600"/>
              </a:spcAft>
              <a:buFont typeface="Arial" panose="020B0604020202020204" pitchFamily="34" charset="0"/>
              <a:buChar char="•"/>
            </a:pPr>
            <a:endParaRPr lang="nl-NL" sz="1400" noProof="1"/>
          </a:p>
          <a:p>
            <a:pPr marL="171450" indent="-171450" algn="l">
              <a:spcAft>
                <a:spcPts val="600"/>
              </a:spcAft>
              <a:buFont typeface="Arial" panose="020B0604020202020204" pitchFamily="34" charset="0"/>
              <a:buChar char="•"/>
            </a:pPr>
            <a:endParaRPr lang="nl-NL" sz="1400" noProof="1"/>
          </a:p>
          <a:p>
            <a:pPr algn="l">
              <a:spcAft>
                <a:spcPts val="600"/>
              </a:spcAft>
            </a:pPr>
            <a:endParaRPr lang="nl-NL" sz="1400" noProof="1"/>
          </a:p>
        </p:txBody>
      </p:sp>
      <p:cxnSp>
        <p:nvCxnSpPr>
          <p:cNvPr id="20" name="Straight Arrow Connector 19">
            <a:extLst>
              <a:ext uri="{FF2B5EF4-FFF2-40B4-BE49-F238E27FC236}">
                <a16:creationId xmlns:a16="http://schemas.microsoft.com/office/drawing/2014/main" id="{A64BC4C6-3374-9A5E-7AAA-43299DA31B2D}"/>
              </a:ext>
            </a:extLst>
          </p:cNvPr>
          <p:cNvCxnSpPr/>
          <p:nvPr/>
        </p:nvCxnSpPr>
        <p:spPr>
          <a:xfrm>
            <a:off x="8251074" y="3730285"/>
            <a:ext cx="1297068" cy="0"/>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17693481-856C-D744-2413-3D59849A7277}"/>
              </a:ext>
            </a:extLst>
          </p:cNvPr>
          <p:cNvSpPr txBox="1"/>
          <p:nvPr/>
        </p:nvSpPr>
        <p:spPr>
          <a:xfrm>
            <a:off x="8711291" y="2870105"/>
            <a:ext cx="666946" cy="190228"/>
          </a:xfrm>
          <a:prstGeom prst="rect">
            <a:avLst/>
          </a:prstGeom>
          <a:noFill/>
        </p:spPr>
        <p:txBody>
          <a:bodyPr wrap="square" lIns="0" tIns="0" rIns="0" bIns="0" rtlCol="0">
            <a:noAutofit/>
          </a:bodyPr>
          <a:lstStyle/>
          <a:p>
            <a:pPr algn="ctr"/>
            <a:r>
              <a:rPr lang="nl-NL" sz="1400" dirty="0">
                <a:latin typeface="Aptos" panose="020B0004020202020204" pitchFamily="34" charset="0"/>
              </a:rPr>
              <a:t>LLM</a:t>
            </a:r>
          </a:p>
        </p:txBody>
      </p:sp>
      <p:pic>
        <p:nvPicPr>
          <p:cNvPr id="22" name="Graphic 21" descr="QR Code outline">
            <a:extLst>
              <a:ext uri="{FF2B5EF4-FFF2-40B4-BE49-F238E27FC236}">
                <a16:creationId xmlns:a16="http://schemas.microsoft.com/office/drawing/2014/main" id="{04AE9C78-FAD1-C23B-AB51-57D85FF11B4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11291" y="2323394"/>
            <a:ext cx="593889" cy="593889"/>
          </a:xfrm>
          <a:prstGeom prst="rect">
            <a:avLst/>
          </a:prstGeom>
        </p:spPr>
      </p:pic>
      <p:sp>
        <p:nvSpPr>
          <p:cNvPr id="23" name="Footer Placeholder 1">
            <a:extLst>
              <a:ext uri="{FF2B5EF4-FFF2-40B4-BE49-F238E27FC236}">
                <a16:creationId xmlns:a16="http://schemas.microsoft.com/office/drawing/2014/main" id="{20EF94E6-90BE-FECF-860F-7F9A95791F30}"/>
              </a:ext>
            </a:extLst>
          </p:cNvPr>
          <p:cNvSpPr>
            <a:spLocks noGrp="1"/>
          </p:cNvSpPr>
          <p:nvPr>
            <p:ph type="ftr" sz="quarter" idx="10"/>
          </p:nvPr>
        </p:nvSpPr>
        <p:spPr>
          <a:xfrm>
            <a:off x="1007533" y="6396039"/>
            <a:ext cx="5926667" cy="333375"/>
          </a:xfrm>
        </p:spPr>
        <p:txBody>
          <a:bodyPr/>
          <a:lstStyle/>
          <a:p>
            <a:r>
              <a:rPr lang="nl-NL" altLang="nl-NL" dirty="0"/>
              <a:t>20 mei 2026 - Symposium Statistical Auditing </a:t>
            </a:r>
          </a:p>
        </p:txBody>
      </p:sp>
    </p:spTree>
    <p:extLst>
      <p:ext uri="{BB962C8B-B14F-4D97-AF65-F5344CB8AC3E}">
        <p14:creationId xmlns:p14="http://schemas.microsoft.com/office/powerpoint/2010/main" val="376895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E9548-0D0A-6C92-F81F-2D6CA1924394}"/>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B3F97F4-6E21-6E34-3FE6-BF9DA57E4204}"/>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4645EAD7-54B9-DA6D-B5AA-48E1284EF88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ijdelijke aanduiding voor dianummer 4">
            <a:extLst>
              <a:ext uri="{FF2B5EF4-FFF2-40B4-BE49-F238E27FC236}">
                <a16:creationId xmlns:a16="http://schemas.microsoft.com/office/drawing/2014/main" id="{5384105D-02EA-E768-726B-8A79A942B6C1}"/>
              </a:ext>
            </a:extLst>
          </p:cNvPr>
          <p:cNvSpPr>
            <a:spLocks noGrp="1"/>
          </p:cNvSpPr>
          <p:nvPr>
            <p:ph type="sldNum" sz="quarter" idx="11"/>
          </p:nvPr>
        </p:nvSpPr>
        <p:spPr/>
        <p:txBody>
          <a:bodyPr/>
          <a:lstStyle/>
          <a:p>
            <a:r>
              <a:rPr lang="nl-NL" altLang="nl-NL"/>
              <a:t>Slide </a:t>
            </a:r>
            <a:fld id="{42BC1F3C-3BE1-4224-95DD-86E14650B8CA}" type="slidenum">
              <a:rPr lang="nl-NL" altLang="nl-NL" smtClean="0"/>
              <a:pPr/>
              <a:t>11</a:t>
            </a:fld>
            <a:endParaRPr lang="nl-NL" altLang="nl-NL"/>
          </a:p>
        </p:txBody>
      </p:sp>
      <p:pic>
        <p:nvPicPr>
          <p:cNvPr id="2" name="Picture 2" descr="Washed-out colour photograph of a lace dress">
            <a:extLst>
              <a:ext uri="{FF2B5EF4-FFF2-40B4-BE49-F238E27FC236}">
                <a16:creationId xmlns:a16="http://schemas.microsoft.com/office/drawing/2014/main" id="{B2B41F10-8A53-583E-247D-2CEC11257E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460" y="1866292"/>
            <a:ext cx="2338466" cy="3554468"/>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Man with solid fill">
            <a:extLst>
              <a:ext uri="{FF2B5EF4-FFF2-40B4-BE49-F238E27FC236}">
                <a16:creationId xmlns:a16="http://schemas.microsoft.com/office/drawing/2014/main" id="{30484F55-9757-5AB8-4B68-F94742BA202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397468" y="3014824"/>
            <a:ext cx="1740237" cy="1740237"/>
          </a:xfrm>
          <a:prstGeom prst="rect">
            <a:avLst/>
          </a:prstGeom>
        </p:spPr>
      </p:pic>
      <p:sp>
        <p:nvSpPr>
          <p:cNvPr id="8" name="Circular Arrow 7">
            <a:extLst>
              <a:ext uri="{FF2B5EF4-FFF2-40B4-BE49-F238E27FC236}">
                <a16:creationId xmlns:a16="http://schemas.microsoft.com/office/drawing/2014/main" id="{8ABB1B38-E159-E2DB-BB32-F3F849CEB51C}"/>
              </a:ext>
            </a:extLst>
          </p:cNvPr>
          <p:cNvSpPr/>
          <p:nvPr/>
        </p:nvSpPr>
        <p:spPr>
          <a:xfrm>
            <a:off x="6653556" y="2097530"/>
            <a:ext cx="3228060" cy="3091992"/>
          </a:xfrm>
          <a:prstGeom prst="circularArrow">
            <a:avLst>
              <a:gd name="adj1" fmla="val 4796"/>
              <a:gd name="adj2" fmla="val 996397"/>
              <a:gd name="adj3" fmla="val 20582133"/>
              <a:gd name="adj4" fmla="val 10814406"/>
              <a:gd name="adj5" fmla="val 1099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9" name="Circular Arrow 8">
            <a:extLst>
              <a:ext uri="{FF2B5EF4-FFF2-40B4-BE49-F238E27FC236}">
                <a16:creationId xmlns:a16="http://schemas.microsoft.com/office/drawing/2014/main" id="{65AB8B61-4401-9183-CCCA-119B7300C570}"/>
              </a:ext>
            </a:extLst>
          </p:cNvPr>
          <p:cNvSpPr/>
          <p:nvPr/>
        </p:nvSpPr>
        <p:spPr>
          <a:xfrm rot="10800000">
            <a:off x="6653556" y="2328768"/>
            <a:ext cx="3228060" cy="3091992"/>
          </a:xfrm>
          <a:prstGeom prst="circularArrow">
            <a:avLst>
              <a:gd name="adj1" fmla="val 4796"/>
              <a:gd name="adj2" fmla="val 996397"/>
              <a:gd name="adj3" fmla="val 20582133"/>
              <a:gd name="adj4" fmla="val 10814406"/>
              <a:gd name="adj5" fmla="val 1099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0" name="Graphic 9" descr="Binary with solid fill">
            <a:extLst>
              <a:ext uri="{FF2B5EF4-FFF2-40B4-BE49-F238E27FC236}">
                <a16:creationId xmlns:a16="http://schemas.microsoft.com/office/drawing/2014/main" id="{6038E9DE-4C28-2A3F-7CB6-FE6AC8B3E9A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2288688" y="1232838"/>
            <a:ext cx="1095930" cy="1095930"/>
          </a:xfrm>
          <a:prstGeom prst="rect">
            <a:avLst/>
          </a:prstGeom>
        </p:spPr>
      </p:pic>
      <p:sp>
        <p:nvSpPr>
          <p:cNvPr id="11" name="Footer Placeholder 1">
            <a:extLst>
              <a:ext uri="{FF2B5EF4-FFF2-40B4-BE49-F238E27FC236}">
                <a16:creationId xmlns:a16="http://schemas.microsoft.com/office/drawing/2014/main" id="{5CEC8FDF-69EE-EA3B-C0FD-7820DF894A43}"/>
              </a:ext>
            </a:extLst>
          </p:cNvPr>
          <p:cNvSpPr>
            <a:spLocks noGrp="1"/>
          </p:cNvSpPr>
          <p:nvPr>
            <p:ph type="ftr" sz="quarter" idx="10"/>
          </p:nvPr>
        </p:nvSpPr>
        <p:spPr>
          <a:xfrm>
            <a:off x="1007533" y="6396039"/>
            <a:ext cx="5926667" cy="333375"/>
          </a:xfrm>
        </p:spPr>
        <p:txBody>
          <a:bodyPr/>
          <a:lstStyle/>
          <a:p>
            <a:r>
              <a:rPr lang="nl-NL" altLang="nl-NL" dirty="0"/>
              <a:t>20 mei 2026 - Symposium Statistical Auditing </a:t>
            </a:r>
          </a:p>
        </p:txBody>
      </p:sp>
    </p:spTree>
    <p:extLst>
      <p:ext uri="{BB962C8B-B14F-4D97-AF65-F5344CB8AC3E}">
        <p14:creationId xmlns:p14="http://schemas.microsoft.com/office/powerpoint/2010/main" val="2784588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2ED29-A7BE-AA89-723F-F2996F43525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8C95FF5-204A-AB50-7E6B-0B34AF927EB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7B3F97F4-6E21-6E34-3FE6-BF9DA57E420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Tijdelijke aanduiding voor voettekst 3">
            <a:extLst>
              <a:ext uri="{FF2B5EF4-FFF2-40B4-BE49-F238E27FC236}">
                <a16:creationId xmlns:a16="http://schemas.microsoft.com/office/drawing/2014/main" id="{E746C2F6-B722-EBED-9FA8-693973C170C3}"/>
              </a:ext>
            </a:extLst>
          </p:cNvPr>
          <p:cNvSpPr>
            <a:spLocks noGrp="1"/>
          </p:cNvSpPr>
          <p:nvPr>
            <p:ph type="ftr" sz="quarter" idx="10"/>
          </p:nvPr>
        </p:nvSpPr>
        <p:spPr/>
        <p:txBody>
          <a:bodyPr/>
          <a:lstStyle/>
          <a:p>
            <a:r>
              <a:rPr lang="nl-NL" altLang="nl-NL" dirty="0"/>
              <a:t>20 mei 2026 - Symposium Statistical Auditing </a:t>
            </a:r>
          </a:p>
        </p:txBody>
      </p:sp>
      <p:sp>
        <p:nvSpPr>
          <p:cNvPr id="5" name="Tijdelijke aanduiding voor dianummer 4">
            <a:extLst>
              <a:ext uri="{FF2B5EF4-FFF2-40B4-BE49-F238E27FC236}">
                <a16:creationId xmlns:a16="http://schemas.microsoft.com/office/drawing/2014/main" id="{1D63921F-356B-48D1-1B68-CA4EEC6C34CC}"/>
              </a:ext>
            </a:extLst>
          </p:cNvPr>
          <p:cNvSpPr>
            <a:spLocks noGrp="1"/>
          </p:cNvSpPr>
          <p:nvPr>
            <p:ph type="sldNum" sz="quarter" idx="11"/>
          </p:nvPr>
        </p:nvSpPr>
        <p:spPr/>
        <p:txBody>
          <a:bodyPr/>
          <a:lstStyle/>
          <a:p>
            <a:r>
              <a:rPr lang="nl-NL" altLang="nl-NL"/>
              <a:t>Slide </a:t>
            </a:r>
            <a:fld id="{42BC1F3C-3BE1-4224-95DD-86E14650B8CA}" type="slidenum">
              <a:rPr lang="nl-NL" altLang="nl-NL" smtClean="0"/>
              <a:pPr/>
              <a:t>12</a:t>
            </a:fld>
            <a:endParaRPr lang="nl-NL" altLang="nl-NL"/>
          </a:p>
        </p:txBody>
      </p:sp>
      <p:pic>
        <p:nvPicPr>
          <p:cNvPr id="7" name="Picture 2" descr="Washed-out colour photograph of a lace dress">
            <a:extLst>
              <a:ext uri="{FF2B5EF4-FFF2-40B4-BE49-F238E27FC236}">
                <a16:creationId xmlns:a16="http://schemas.microsoft.com/office/drawing/2014/main" id="{0677DCB0-15A9-7D4E-6C91-8F7F15EA4A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460" y="1866292"/>
            <a:ext cx="2338466" cy="3554468"/>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Man with solid fill">
            <a:extLst>
              <a:ext uri="{FF2B5EF4-FFF2-40B4-BE49-F238E27FC236}">
                <a16:creationId xmlns:a16="http://schemas.microsoft.com/office/drawing/2014/main" id="{C53E5D89-FA48-720C-F0B1-748E0167ACD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096000" y="2779230"/>
            <a:ext cx="1740237" cy="1740237"/>
          </a:xfrm>
          <a:prstGeom prst="rect">
            <a:avLst/>
          </a:prstGeom>
        </p:spPr>
      </p:pic>
      <p:sp>
        <p:nvSpPr>
          <p:cNvPr id="11" name="Circular Arrow 10">
            <a:extLst>
              <a:ext uri="{FF2B5EF4-FFF2-40B4-BE49-F238E27FC236}">
                <a16:creationId xmlns:a16="http://schemas.microsoft.com/office/drawing/2014/main" id="{758912DA-8B9A-074D-DA03-6B89ED07DBD4}"/>
              </a:ext>
            </a:extLst>
          </p:cNvPr>
          <p:cNvSpPr/>
          <p:nvPr/>
        </p:nvSpPr>
        <p:spPr>
          <a:xfrm>
            <a:off x="6653556" y="930488"/>
            <a:ext cx="3228060" cy="3091992"/>
          </a:xfrm>
          <a:prstGeom prst="circularArrow">
            <a:avLst>
              <a:gd name="adj1" fmla="val 4796"/>
              <a:gd name="adj2" fmla="val 996397"/>
              <a:gd name="adj3" fmla="val 20582133"/>
              <a:gd name="adj4" fmla="val 10814406"/>
              <a:gd name="adj5" fmla="val 1099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2" name="Circular Arrow 11">
            <a:extLst>
              <a:ext uri="{FF2B5EF4-FFF2-40B4-BE49-F238E27FC236}">
                <a16:creationId xmlns:a16="http://schemas.microsoft.com/office/drawing/2014/main" id="{B4768412-B882-077D-704E-BC8DC53F39AD}"/>
              </a:ext>
            </a:extLst>
          </p:cNvPr>
          <p:cNvSpPr/>
          <p:nvPr/>
        </p:nvSpPr>
        <p:spPr>
          <a:xfrm rot="10800000">
            <a:off x="6653556" y="3092339"/>
            <a:ext cx="3228060" cy="3091992"/>
          </a:xfrm>
          <a:prstGeom prst="circularArrow">
            <a:avLst>
              <a:gd name="adj1" fmla="val 4796"/>
              <a:gd name="adj2" fmla="val 996397"/>
              <a:gd name="adj3" fmla="val 20582133"/>
              <a:gd name="adj4" fmla="val 10814406"/>
              <a:gd name="adj5" fmla="val 1099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3" name="Graphic 12" descr="Binary with solid fill">
            <a:extLst>
              <a:ext uri="{FF2B5EF4-FFF2-40B4-BE49-F238E27FC236}">
                <a16:creationId xmlns:a16="http://schemas.microsoft.com/office/drawing/2014/main" id="{31C27655-DA5B-6491-87FB-9606D726E44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915336" y="3083105"/>
            <a:ext cx="1095930" cy="1095930"/>
          </a:xfrm>
          <a:prstGeom prst="rect">
            <a:avLst/>
          </a:prstGeom>
        </p:spPr>
      </p:pic>
    </p:spTree>
    <p:extLst>
      <p:ext uri="{BB962C8B-B14F-4D97-AF65-F5344CB8AC3E}">
        <p14:creationId xmlns:p14="http://schemas.microsoft.com/office/powerpoint/2010/main" val="4773959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645EAD7-54B9-DA6D-B5AA-48E1284EF88D}"/>
              </a:ext>
            </a:extLst>
          </p:cNvPr>
          <p:cNvGraphicFramePr>
            <a:graphicFrameLocks noChangeAspect="1"/>
          </p:cNvGraphicFramePr>
          <p:nvPr>
            <p:custDataLst>
              <p:tags r:id="rId1"/>
            </p:custDataLst>
            <p:extLst>
              <p:ext uri="{D42A27DB-BD31-4B8C-83A1-F6EECF244321}">
                <p14:modId xmlns:p14="http://schemas.microsoft.com/office/powerpoint/2010/main" val="31856050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Tijdelijke aanduiding voor voettekst 3"/>
          <p:cNvSpPr>
            <a:spLocks noGrp="1"/>
          </p:cNvSpPr>
          <p:nvPr>
            <p:ph type="ftr" sz="quarter" idx="10"/>
          </p:nvPr>
        </p:nvSpPr>
        <p:spPr/>
        <p:txBody>
          <a:bodyPr/>
          <a:lstStyle/>
          <a:p>
            <a:r>
              <a:rPr lang="nl-NL" altLang="nl-NL" dirty="0"/>
              <a:t>20 mei 2026 - Symposium Statistical Auditing </a:t>
            </a:r>
          </a:p>
        </p:txBody>
      </p:sp>
      <p:sp>
        <p:nvSpPr>
          <p:cNvPr id="5" name="Tijdelijke aanduiding voor dianummer 4"/>
          <p:cNvSpPr>
            <a:spLocks noGrp="1"/>
          </p:cNvSpPr>
          <p:nvPr>
            <p:ph type="sldNum" sz="quarter" idx="11"/>
          </p:nvPr>
        </p:nvSpPr>
        <p:spPr/>
        <p:txBody>
          <a:bodyPr/>
          <a:lstStyle/>
          <a:p>
            <a:r>
              <a:rPr lang="nl-NL" altLang="nl-NL"/>
              <a:t>Slide </a:t>
            </a:r>
            <a:fld id="{42BC1F3C-3BE1-4224-95DD-86E14650B8CA}" type="slidenum">
              <a:rPr lang="nl-NL" altLang="nl-NL" smtClean="0"/>
              <a:pPr/>
              <a:t>2</a:t>
            </a:fld>
            <a:endParaRPr lang="nl-NL" altLang="nl-NL"/>
          </a:p>
        </p:txBody>
      </p:sp>
      <p:pic>
        <p:nvPicPr>
          <p:cNvPr id="7" name="Picture 2" descr="Washed-out colour photograph of a lace dress">
            <a:extLst>
              <a:ext uri="{FF2B5EF4-FFF2-40B4-BE49-F238E27FC236}">
                <a16:creationId xmlns:a16="http://schemas.microsoft.com/office/drawing/2014/main" id="{29F538BC-72DA-C758-7C3F-7EDEE72A56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392" y="1988840"/>
            <a:ext cx="2338466" cy="35544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You See in This Famous Optical Illusion Could Reveal How Old You Are |  Live Science">
            <a:extLst>
              <a:ext uri="{FF2B5EF4-FFF2-40B4-BE49-F238E27FC236}">
                <a16:creationId xmlns:a16="http://schemas.microsoft.com/office/drawing/2014/main" id="{DC2A4909-C3FF-A1B9-5AEB-801D4C47A4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9040" y="1988840"/>
            <a:ext cx="249872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white and gold dress, a blue and black dress. ">
            <a:extLst>
              <a:ext uri="{FF2B5EF4-FFF2-40B4-BE49-F238E27FC236}">
                <a16:creationId xmlns:a16="http://schemas.microsoft.com/office/drawing/2014/main" id="{2E96150C-1115-8C7D-D975-F898ED71176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0000" r="50000"/>
          <a:stretch>
            <a:fillRect/>
          </a:stretch>
        </p:blipFill>
        <p:spPr bwMode="auto">
          <a:xfrm>
            <a:off x="3524250" y="1988840"/>
            <a:ext cx="5143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04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hink-cell data - do not delete" hidden="1">
            <a:extLst>
              <a:ext uri="{FF2B5EF4-FFF2-40B4-BE49-F238E27FC236}">
                <a16:creationId xmlns:a16="http://schemas.microsoft.com/office/drawing/2014/main" id="{A5EBCCBB-4797-4619-C517-0F76E2FC1E7F}"/>
              </a:ext>
            </a:extLst>
          </p:cNvPr>
          <p:cNvGraphicFramePr>
            <a:graphicFrameLocks noChangeAspect="1"/>
          </p:cNvGraphicFramePr>
          <p:nvPr>
            <p:custDataLst>
              <p:tags r:id="rId1"/>
            </p:custDataLst>
            <p:extLst>
              <p:ext uri="{D42A27DB-BD31-4B8C-83A1-F6EECF244321}">
                <p14:modId xmlns:p14="http://schemas.microsoft.com/office/powerpoint/2010/main" val="22353724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0" name=""/>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14847149-26BB-19D8-58C2-6A6C11E0C6CE}"/>
              </a:ext>
            </a:extLst>
          </p:cNvPr>
          <p:cNvSpPr>
            <a:spLocks noGrp="1"/>
          </p:cNvSpPr>
          <p:nvPr>
            <p:ph type="ftr" sz="quarter" idx="10"/>
          </p:nvPr>
        </p:nvSpPr>
        <p:spPr/>
        <p:txBody>
          <a:bodyPr/>
          <a:lstStyle/>
          <a:p>
            <a:r>
              <a:rPr lang="nl-NL" altLang="nl-NL" dirty="0"/>
              <a:t>20 mei 2026 - Symposium Statistical Auditing </a:t>
            </a:r>
          </a:p>
        </p:txBody>
      </p:sp>
      <p:sp>
        <p:nvSpPr>
          <p:cNvPr id="5" name="Slide Number Placeholder 4">
            <a:extLst>
              <a:ext uri="{FF2B5EF4-FFF2-40B4-BE49-F238E27FC236}">
                <a16:creationId xmlns:a16="http://schemas.microsoft.com/office/drawing/2014/main" id="{876C2419-5B51-3BAD-68AB-4D50E21D58C6}"/>
              </a:ext>
            </a:extLst>
          </p:cNvPr>
          <p:cNvSpPr>
            <a:spLocks noGrp="1"/>
          </p:cNvSpPr>
          <p:nvPr>
            <p:ph type="sldNum" sz="quarter" idx="11"/>
          </p:nvPr>
        </p:nvSpPr>
        <p:spPr/>
        <p:txBody>
          <a:bodyPr/>
          <a:lstStyle/>
          <a:p>
            <a:r>
              <a:rPr lang="nl-NL" altLang="nl-NL"/>
              <a:t>Slide </a:t>
            </a:r>
            <a:fld id="{42BC1F3C-3BE1-4224-95DD-86E14650B8CA}" type="slidenum">
              <a:rPr lang="nl-NL" altLang="nl-NL" smtClean="0"/>
              <a:pPr/>
              <a:t>3</a:t>
            </a:fld>
            <a:endParaRPr lang="nl-NL" altLang="nl-NL"/>
          </a:p>
        </p:txBody>
      </p:sp>
      <p:pic>
        <p:nvPicPr>
          <p:cNvPr id="26" name="Graphic 25" descr="Thought bubble with solid fill">
            <a:extLst>
              <a:ext uri="{FF2B5EF4-FFF2-40B4-BE49-F238E27FC236}">
                <a16:creationId xmlns:a16="http://schemas.microsoft.com/office/drawing/2014/main" id="{D1ED7566-B3F7-E2D1-6B7C-33718309C47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21120996" flipH="1">
            <a:off x="344803" y="1849011"/>
            <a:ext cx="1843351" cy="1843351"/>
          </a:xfrm>
          <a:prstGeom prst="rect">
            <a:avLst/>
          </a:prstGeom>
        </p:spPr>
      </p:pic>
      <p:pic>
        <p:nvPicPr>
          <p:cNvPr id="27" name="Graphic 26" descr="Group of men outline">
            <a:extLst>
              <a:ext uri="{FF2B5EF4-FFF2-40B4-BE49-F238E27FC236}">
                <a16:creationId xmlns:a16="http://schemas.microsoft.com/office/drawing/2014/main" id="{56622B9C-5789-1973-7DD4-0ABAC7A6239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29828" y="3214668"/>
            <a:ext cx="1744039" cy="1744039"/>
          </a:xfrm>
          <a:prstGeom prst="rect">
            <a:avLst/>
          </a:prstGeom>
        </p:spPr>
      </p:pic>
      <p:pic>
        <p:nvPicPr>
          <p:cNvPr id="28" name="Graphic 27" descr="Thought bubble with solid fill">
            <a:extLst>
              <a:ext uri="{FF2B5EF4-FFF2-40B4-BE49-F238E27FC236}">
                <a16:creationId xmlns:a16="http://schemas.microsoft.com/office/drawing/2014/main" id="{CAEDA3EC-4337-C7D1-DEC2-985A4827613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857053">
            <a:off x="3282305" y="1704518"/>
            <a:ext cx="1978416" cy="1978416"/>
          </a:xfrm>
          <a:prstGeom prst="rect">
            <a:avLst/>
          </a:prstGeom>
        </p:spPr>
      </p:pic>
      <p:pic>
        <p:nvPicPr>
          <p:cNvPr id="29" name="Graphic 28">
            <a:extLst>
              <a:ext uri="{FF2B5EF4-FFF2-40B4-BE49-F238E27FC236}">
                <a16:creationId xmlns:a16="http://schemas.microsoft.com/office/drawing/2014/main" id="{F99C9829-2F23-D87B-3E2C-4666BF49A86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058400" y="2196000"/>
            <a:ext cx="561973" cy="561973"/>
          </a:xfrm>
          <a:prstGeom prst="rect">
            <a:avLst/>
          </a:prstGeom>
        </p:spPr>
      </p:pic>
      <p:pic>
        <p:nvPicPr>
          <p:cNvPr id="30" name="Graphic 29" descr="Thought bubble with solid fill">
            <a:extLst>
              <a:ext uri="{FF2B5EF4-FFF2-40B4-BE49-F238E27FC236}">
                <a16:creationId xmlns:a16="http://schemas.microsoft.com/office/drawing/2014/main" id="{5EDAF881-8FFD-39DE-4A01-DC43C42B482D}"/>
              </a:ext>
            </a:extLst>
          </p:cNvPr>
          <p:cNvPicPr>
            <a:picLocks noChangeAspect="1"/>
          </p:cNvPicPr>
          <p:nvPr/>
        </p:nvPicPr>
        <p:blipFill>
          <a:blip>
            <a:extLst>
              <a:ext uri="{96DAC541-7B7A-43D3-8B79-37D633B846F1}">
                <asvg:svgBlip xmlns:asvg="http://schemas.microsoft.com/office/drawing/2016/SVG/main" r:embed="rId6"/>
              </a:ext>
            </a:extLst>
          </a:blip>
          <a:srcRect l="7761" b="30992"/>
          <a:stretch>
            <a:fillRect/>
          </a:stretch>
        </p:blipFill>
        <p:spPr>
          <a:xfrm rot="164326" flipH="1">
            <a:off x="1885547" y="1259306"/>
            <a:ext cx="1604953" cy="1200721"/>
          </a:xfrm>
          <a:prstGeom prst="ellipse">
            <a:avLst/>
          </a:prstGeom>
        </p:spPr>
      </p:pic>
      <p:sp>
        <p:nvSpPr>
          <p:cNvPr id="31" name="Oval 30">
            <a:extLst>
              <a:ext uri="{FF2B5EF4-FFF2-40B4-BE49-F238E27FC236}">
                <a16:creationId xmlns:a16="http://schemas.microsoft.com/office/drawing/2014/main" id="{53B520FE-3A21-4F50-F2DA-0C42C166085B}"/>
              </a:ext>
            </a:extLst>
          </p:cNvPr>
          <p:cNvSpPr>
            <a:spLocks noChangeAspect="1"/>
          </p:cNvSpPr>
          <p:nvPr/>
        </p:nvSpPr>
        <p:spPr>
          <a:xfrm>
            <a:off x="2659269" y="2595039"/>
            <a:ext cx="247626" cy="2520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32" name="Oval 31">
            <a:extLst>
              <a:ext uri="{FF2B5EF4-FFF2-40B4-BE49-F238E27FC236}">
                <a16:creationId xmlns:a16="http://schemas.microsoft.com/office/drawing/2014/main" id="{A89C8F25-EADA-C907-C2F8-0387929B442D}"/>
              </a:ext>
            </a:extLst>
          </p:cNvPr>
          <p:cNvSpPr>
            <a:spLocks noChangeAspect="1"/>
          </p:cNvSpPr>
          <p:nvPr/>
        </p:nvSpPr>
        <p:spPr>
          <a:xfrm>
            <a:off x="2736621" y="3034668"/>
            <a:ext cx="180000" cy="1800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1"/>
          </a:p>
        </p:txBody>
      </p:sp>
      <p:pic>
        <p:nvPicPr>
          <p:cNvPr id="33" name="Graphic 32">
            <a:extLst>
              <a:ext uri="{FF2B5EF4-FFF2-40B4-BE49-F238E27FC236}">
                <a16:creationId xmlns:a16="http://schemas.microsoft.com/office/drawing/2014/main" id="{B0C28E77-42E4-20DE-6111-754C9DEC922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502683" y="1671878"/>
            <a:ext cx="560798" cy="560798"/>
          </a:xfrm>
          <a:prstGeom prst="rect">
            <a:avLst/>
          </a:prstGeom>
        </p:spPr>
      </p:pic>
      <p:pic>
        <p:nvPicPr>
          <p:cNvPr id="34" name="Graphic 33">
            <a:extLst>
              <a:ext uri="{FF2B5EF4-FFF2-40B4-BE49-F238E27FC236}">
                <a16:creationId xmlns:a16="http://schemas.microsoft.com/office/drawing/2014/main" id="{7A3C8E2C-88BC-21F7-FCE1-9B3949B4AD69}"/>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953856" y="2285495"/>
            <a:ext cx="548640" cy="548640"/>
          </a:xfrm>
          <a:prstGeom prst="rect">
            <a:avLst/>
          </a:prstGeom>
        </p:spPr>
      </p:pic>
      <p:pic>
        <p:nvPicPr>
          <p:cNvPr id="35" name="Graphic 34" descr="Repeat outline">
            <a:extLst>
              <a:ext uri="{FF2B5EF4-FFF2-40B4-BE49-F238E27FC236}">
                <a16:creationId xmlns:a16="http://schemas.microsoft.com/office/drawing/2014/main" id="{ACD836A6-DD51-573C-DF89-F5D12359C019}"/>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6819649" y="1794203"/>
            <a:ext cx="3761918" cy="3761918"/>
          </a:xfrm>
          <a:prstGeom prst="rect">
            <a:avLst/>
          </a:prstGeom>
        </p:spPr>
      </p:pic>
      <p:pic>
        <p:nvPicPr>
          <p:cNvPr id="36" name="Graphic 35" descr="Man with solid fill">
            <a:extLst>
              <a:ext uri="{FF2B5EF4-FFF2-40B4-BE49-F238E27FC236}">
                <a16:creationId xmlns:a16="http://schemas.microsoft.com/office/drawing/2014/main" id="{D1ADDF09-694C-F149-0D26-1A6988CFD869}"/>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7792494" y="3014824"/>
            <a:ext cx="1740237" cy="1740237"/>
          </a:xfrm>
          <a:prstGeom prst="rect">
            <a:avLst/>
          </a:prstGeom>
        </p:spPr>
      </p:pic>
      <p:pic>
        <p:nvPicPr>
          <p:cNvPr id="37" name="Picture 2" descr="Regression analysis - Free business and finance icons">
            <a:extLst>
              <a:ext uri="{FF2B5EF4-FFF2-40B4-BE49-F238E27FC236}">
                <a16:creationId xmlns:a16="http://schemas.microsoft.com/office/drawing/2014/main" id="{D2BC08FD-3219-F5B6-7539-FCB20CEF7241}"/>
              </a:ext>
            </a:extLst>
          </p:cNvPr>
          <p:cNvPicPr>
            <a:picLocks noChangeAspect="1" noChangeArrowheads="1"/>
          </p:cNvPicPr>
          <p:nvPr/>
        </p:nvPicPr>
        <p:blipFill>
          <a:blip r:embed="rId13">
            <a:duotone>
              <a:prstClr val="black"/>
              <a:schemeClr val="tx2">
                <a:tint val="45000"/>
                <a:satMod val="400000"/>
              </a:schemeClr>
            </a:duotone>
            <a:extLst>
              <a:ext uri="{BEBA8EAE-BF5A-486C-A8C5-ECC9F3942E4B}">
                <a14:imgProps xmlns:a14="http://schemas.microsoft.com/office/drawing/2010/main">
                  <a14:imgLayer r:embed="rId14">
                    <a14:imgEffect>
                      <a14:sharpenSoften amount="100000"/>
                    </a14:imgEffect>
                    <a14:imgEffect>
                      <a14:colorTemperature colorTemp="1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513023" y="1543176"/>
            <a:ext cx="1135905" cy="1135905"/>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37">
            <a:extLst>
              <a:ext uri="{FF2B5EF4-FFF2-40B4-BE49-F238E27FC236}">
                <a16:creationId xmlns:a16="http://schemas.microsoft.com/office/drawing/2014/main" id="{0300A732-1395-A0C7-4090-DCB83D91EFA6}"/>
              </a:ext>
            </a:extLst>
          </p:cNvPr>
          <p:cNvSpPr>
            <a:spLocks noChangeAspect="1"/>
          </p:cNvSpPr>
          <p:nvPr/>
        </p:nvSpPr>
        <p:spPr>
          <a:xfrm>
            <a:off x="8698085" y="2658058"/>
            <a:ext cx="613733" cy="324000"/>
          </a:xfrm>
          <a:prstGeom prst="roundRect">
            <a:avLst/>
          </a:prstGeom>
          <a:noFill/>
          <a:ln w="38100">
            <a:solidFill>
              <a:srgbClr val="C00000"/>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nl-NL" sz="1600" b="1" noProof="1">
                <a:solidFill>
                  <a:srgbClr val="C00000"/>
                </a:solidFill>
              </a:rPr>
              <a:t>BIAS</a:t>
            </a:r>
          </a:p>
        </p:txBody>
      </p:sp>
      <p:sp>
        <p:nvSpPr>
          <p:cNvPr id="39" name="TextBox 38">
            <a:extLst>
              <a:ext uri="{FF2B5EF4-FFF2-40B4-BE49-F238E27FC236}">
                <a16:creationId xmlns:a16="http://schemas.microsoft.com/office/drawing/2014/main" id="{9A9D6DCB-A2A8-0256-7C53-38FA1528D097}"/>
              </a:ext>
            </a:extLst>
          </p:cNvPr>
          <p:cNvSpPr txBox="1"/>
          <p:nvPr/>
        </p:nvSpPr>
        <p:spPr>
          <a:xfrm>
            <a:off x="5746924" y="5791165"/>
            <a:ext cx="6055103" cy="330971"/>
          </a:xfrm>
          <a:prstGeom prst="rect">
            <a:avLst/>
          </a:prstGeom>
          <a:noFill/>
        </p:spPr>
        <p:txBody>
          <a:bodyPr wrap="square" lIns="0" tIns="0" rIns="0" bIns="0" rtlCol="0">
            <a:noAutofit/>
          </a:bodyPr>
          <a:lstStyle/>
          <a:p>
            <a:pPr algn="l"/>
            <a:r>
              <a:rPr lang="nl-NL" sz="1600" i="1" noProof="1">
                <a:latin typeface="+mj-lt"/>
              </a:rPr>
              <a:t>Hoe kunnen we AI systemen inzetten om onszelf te controleren?</a:t>
            </a:r>
          </a:p>
        </p:txBody>
      </p:sp>
      <p:pic>
        <p:nvPicPr>
          <p:cNvPr id="40" name="Picture 4" descr="Garbage bin - Free interface icons">
            <a:extLst>
              <a:ext uri="{FF2B5EF4-FFF2-40B4-BE49-F238E27FC236}">
                <a16:creationId xmlns:a16="http://schemas.microsoft.com/office/drawing/2014/main" id="{3959DAE3-4832-2564-043B-101FB91255E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61036" y="1632436"/>
            <a:ext cx="666625" cy="66662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arbage bin - Free interface icons">
            <a:extLst>
              <a:ext uri="{FF2B5EF4-FFF2-40B4-BE49-F238E27FC236}">
                <a16:creationId xmlns:a16="http://schemas.microsoft.com/office/drawing/2014/main" id="{85DE1055-C41F-41F8-6B09-B1C60664948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66429" y="1637406"/>
            <a:ext cx="666625" cy="66662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C851C8E1-3024-BFDF-4684-E0EBF683FD94}"/>
              </a:ext>
            </a:extLst>
          </p:cNvPr>
          <p:cNvSpPr txBox="1"/>
          <p:nvPr/>
        </p:nvSpPr>
        <p:spPr>
          <a:xfrm>
            <a:off x="10441712" y="1813283"/>
            <a:ext cx="330957" cy="491292"/>
          </a:xfrm>
          <a:prstGeom prst="rect">
            <a:avLst/>
          </a:prstGeom>
          <a:noFill/>
        </p:spPr>
        <p:txBody>
          <a:bodyPr wrap="square" lIns="0" tIns="0" rIns="0" bIns="0" rtlCol="0">
            <a:noAutofit/>
          </a:bodyPr>
          <a:lstStyle/>
          <a:p>
            <a:pPr algn="l"/>
            <a:r>
              <a:rPr lang="nl-NL" sz="2800" dirty="0">
                <a:latin typeface="+mj-lt"/>
              </a:rPr>
              <a:t>=</a:t>
            </a:r>
          </a:p>
        </p:txBody>
      </p:sp>
      <p:sp>
        <p:nvSpPr>
          <p:cNvPr id="43" name="TextBox 42">
            <a:extLst>
              <a:ext uri="{FF2B5EF4-FFF2-40B4-BE49-F238E27FC236}">
                <a16:creationId xmlns:a16="http://schemas.microsoft.com/office/drawing/2014/main" id="{C824F4DE-A9E3-EF16-0E22-C0EE90CDACD5}"/>
              </a:ext>
            </a:extLst>
          </p:cNvPr>
          <p:cNvSpPr txBox="1"/>
          <p:nvPr/>
        </p:nvSpPr>
        <p:spPr>
          <a:xfrm>
            <a:off x="9862762" y="2356587"/>
            <a:ext cx="330957" cy="491292"/>
          </a:xfrm>
          <a:prstGeom prst="rect">
            <a:avLst/>
          </a:prstGeom>
          <a:noFill/>
        </p:spPr>
        <p:txBody>
          <a:bodyPr wrap="square" lIns="0" tIns="0" rIns="0" bIns="0" rtlCol="0">
            <a:noAutofit/>
          </a:bodyPr>
          <a:lstStyle/>
          <a:p>
            <a:pPr algn="ctr"/>
            <a:r>
              <a:rPr lang="nl-NL" sz="2000" dirty="0">
                <a:latin typeface="Aptos" panose="020B0004020202020204" pitchFamily="34" charset="0"/>
              </a:rPr>
              <a:t>in</a:t>
            </a:r>
          </a:p>
        </p:txBody>
      </p:sp>
      <p:sp>
        <p:nvSpPr>
          <p:cNvPr id="44" name="TextBox 43">
            <a:extLst>
              <a:ext uri="{FF2B5EF4-FFF2-40B4-BE49-F238E27FC236}">
                <a16:creationId xmlns:a16="http://schemas.microsoft.com/office/drawing/2014/main" id="{AA2CC83C-41BE-C5CD-D445-DF6ABA593E2D}"/>
              </a:ext>
            </a:extLst>
          </p:cNvPr>
          <p:cNvSpPr txBox="1"/>
          <p:nvPr/>
        </p:nvSpPr>
        <p:spPr>
          <a:xfrm>
            <a:off x="10850346" y="2356587"/>
            <a:ext cx="498791" cy="491292"/>
          </a:xfrm>
          <a:prstGeom prst="rect">
            <a:avLst/>
          </a:prstGeom>
          <a:noFill/>
        </p:spPr>
        <p:txBody>
          <a:bodyPr wrap="square" lIns="0" tIns="0" rIns="0" bIns="0" rtlCol="0">
            <a:noAutofit/>
          </a:bodyPr>
          <a:lstStyle/>
          <a:p>
            <a:pPr algn="ctr"/>
            <a:r>
              <a:rPr lang="nl-NL" sz="2000" dirty="0">
                <a:latin typeface="Aptos" panose="020B0004020202020204" pitchFamily="34" charset="0"/>
              </a:rPr>
              <a:t>out</a:t>
            </a:r>
          </a:p>
        </p:txBody>
      </p:sp>
      <p:pic>
        <p:nvPicPr>
          <p:cNvPr id="45" name="Graphic 44" descr="Irritant with solid fill">
            <a:extLst>
              <a:ext uri="{FF2B5EF4-FFF2-40B4-BE49-F238E27FC236}">
                <a16:creationId xmlns:a16="http://schemas.microsoft.com/office/drawing/2014/main" id="{041980CC-9736-1A83-F0F6-971B36C50F13}"/>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8043990" y="2480873"/>
            <a:ext cx="576000" cy="576000"/>
          </a:xfrm>
          <a:prstGeom prst="rect">
            <a:avLst/>
          </a:prstGeom>
        </p:spPr>
      </p:pic>
    </p:spTree>
    <p:extLst>
      <p:ext uri="{BB962C8B-B14F-4D97-AF65-F5344CB8AC3E}">
        <p14:creationId xmlns:p14="http://schemas.microsoft.com/office/powerpoint/2010/main" val="419578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2"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702DA0-2FFD-4115-09D8-DB55D88EC8DE}"/>
              </a:ext>
            </a:extLst>
          </p:cNvPr>
          <p:cNvSpPr>
            <a:spLocks noGrp="1"/>
          </p:cNvSpPr>
          <p:nvPr>
            <p:ph type="ftr" sz="quarter" idx="10"/>
          </p:nvPr>
        </p:nvSpPr>
        <p:spPr/>
        <p:txBody>
          <a:bodyPr/>
          <a:lstStyle/>
          <a:p>
            <a:r>
              <a:rPr lang="nl-NL" altLang="nl-NL" dirty="0"/>
              <a:t>20 mei 2026 - Symposium Statistical Auditing </a:t>
            </a:r>
          </a:p>
        </p:txBody>
      </p:sp>
      <p:sp>
        <p:nvSpPr>
          <p:cNvPr id="3" name="Slide Number Placeholder 2">
            <a:extLst>
              <a:ext uri="{FF2B5EF4-FFF2-40B4-BE49-F238E27FC236}">
                <a16:creationId xmlns:a16="http://schemas.microsoft.com/office/drawing/2014/main" id="{BC4C1394-C8B2-139F-5ECB-52A37B8D181C}"/>
              </a:ext>
            </a:extLst>
          </p:cNvPr>
          <p:cNvSpPr>
            <a:spLocks noGrp="1"/>
          </p:cNvSpPr>
          <p:nvPr>
            <p:ph type="sldNum" sz="quarter" idx="11"/>
          </p:nvPr>
        </p:nvSpPr>
        <p:spPr/>
        <p:txBody>
          <a:bodyPr/>
          <a:lstStyle/>
          <a:p>
            <a:r>
              <a:rPr lang="nl-NL" altLang="nl-NL"/>
              <a:t>Slide </a:t>
            </a:r>
            <a:fld id="{C9902855-5012-4D4E-948A-026006DD93FE}" type="slidenum">
              <a:rPr lang="nl-NL" altLang="nl-NL" smtClean="0"/>
              <a:pPr/>
              <a:t>4</a:t>
            </a:fld>
            <a:endParaRPr lang="nl-NL" altLang="nl-NL"/>
          </a:p>
        </p:txBody>
      </p:sp>
      <p:sp>
        <p:nvSpPr>
          <p:cNvPr id="4" name="Google Shape;5294;p564">
            <a:extLst>
              <a:ext uri="{FF2B5EF4-FFF2-40B4-BE49-F238E27FC236}">
                <a16:creationId xmlns:a16="http://schemas.microsoft.com/office/drawing/2014/main" id="{CD645B5A-DF56-D7F0-F0D5-F050A6E486F0}"/>
              </a:ext>
            </a:extLst>
          </p:cNvPr>
          <p:cNvSpPr txBox="1"/>
          <p:nvPr/>
        </p:nvSpPr>
        <p:spPr>
          <a:xfrm>
            <a:off x="9365535" y="4502524"/>
            <a:ext cx="2735854" cy="932400"/>
          </a:xfrm>
          <a:prstGeom prst="rect">
            <a:avLst/>
          </a:prstGeom>
          <a:solidFill>
            <a:srgbClr val="EFEFEF"/>
          </a:solidFill>
          <a:ln>
            <a:noFill/>
          </a:ln>
        </p:spPr>
        <p:txBody>
          <a:bodyPr spcFirstLastPara="1" wrap="square" lIns="164524" tIns="144000" rIns="72000" bIns="91410" anchor="ctr" anchorCtr="0">
            <a:noAutofit/>
          </a:bodyPr>
          <a:lstStyle/>
          <a:p>
            <a:pPr lvl="0">
              <a:buSzPts val="900"/>
              <a:defRPr/>
            </a:pPr>
            <a:r>
              <a:rPr lang="nl-NL" sz="1200" noProof="1">
                <a:solidFill>
                  <a:srgbClr val="000000"/>
                </a:solidFill>
                <a:latin typeface="Aptos" panose="02110004020202020204"/>
              </a:rPr>
              <a:t>Algoritmes die door met grote modellen en grote hoeveelheid data </a:t>
            </a:r>
            <a:r>
              <a:rPr lang="nl-NL" sz="1200" b="1" noProof="1">
                <a:solidFill>
                  <a:schemeClr val="accent2"/>
                </a:solidFill>
                <a:latin typeface="Aptos" panose="02110004020202020204"/>
              </a:rPr>
              <a:t>nieuwe content genereren</a:t>
            </a:r>
            <a:r>
              <a:rPr lang="nl-NL" sz="1200" noProof="1">
                <a:solidFill>
                  <a:srgbClr val="000000"/>
                </a:solidFill>
                <a:latin typeface="Aptos" panose="02110004020202020204"/>
              </a:rPr>
              <a:t>, zoals tekst of afbeeldingen.</a:t>
            </a:r>
          </a:p>
        </p:txBody>
      </p:sp>
      <p:sp>
        <p:nvSpPr>
          <p:cNvPr id="5" name="Google Shape;5269;p564">
            <a:extLst>
              <a:ext uri="{FF2B5EF4-FFF2-40B4-BE49-F238E27FC236}">
                <a16:creationId xmlns:a16="http://schemas.microsoft.com/office/drawing/2014/main" id="{3ADBDA2C-50B9-2D2F-6976-55659C73A4C0}"/>
              </a:ext>
            </a:extLst>
          </p:cNvPr>
          <p:cNvSpPr/>
          <p:nvPr/>
        </p:nvSpPr>
        <p:spPr>
          <a:xfrm>
            <a:off x="3340955" y="352503"/>
            <a:ext cx="806190" cy="5812802"/>
          </a:xfrm>
          <a:prstGeom prst="rect">
            <a:avLst/>
          </a:prstGeom>
          <a:solidFill>
            <a:schemeClr val="bg1">
              <a:lumMod val="85000"/>
            </a:schemeClr>
          </a:solidFill>
          <a:ln>
            <a:noFill/>
          </a:ln>
        </p:spPr>
        <p:txBody>
          <a:bodyPr spcFirstLastPara="1" wrap="square" lIns="60918" tIns="60918" rIns="60918" bIns="60918" anchor="t" anchorCtr="0">
            <a:noAutofit/>
          </a:bodyPr>
          <a:lstStyle/>
          <a:p>
            <a:pPr marL="0" marR="0" lvl="0" indent="0" algn="l" defTabSz="914400" rtl="0" eaLnBrk="1" fontAlgn="auto" latinLnBrk="0" hangingPunct="1">
              <a:lnSpc>
                <a:spcPct val="90000"/>
              </a:lnSpc>
              <a:spcBef>
                <a:spcPts val="0"/>
              </a:spcBef>
              <a:spcAft>
                <a:spcPts val="0"/>
              </a:spcAft>
              <a:buClrTx/>
              <a:buSzPts val="1500"/>
              <a:buFontTx/>
              <a:buNone/>
              <a:tabLst/>
              <a:defRPr/>
            </a:pPr>
            <a:endParaRPr kumimoji="0" lang="nl-NL" sz="2000" b="1" i="0" u="none" strike="noStrike" kern="1200" cap="none" spc="0" normalizeH="0" baseline="0" noProof="1">
              <a:ln>
                <a:noFill/>
              </a:ln>
              <a:solidFill>
                <a:srgbClr val="FFFFFF"/>
              </a:solidFill>
              <a:effectLst/>
              <a:uLnTx/>
              <a:uFillTx/>
              <a:latin typeface="Aptos" panose="02110004020202020204"/>
              <a:ea typeface="+mn-ea"/>
              <a:cs typeface="+mn-cs"/>
            </a:endParaRPr>
          </a:p>
        </p:txBody>
      </p:sp>
      <p:sp>
        <p:nvSpPr>
          <p:cNvPr id="6" name="Google Shape;5270;p564">
            <a:extLst>
              <a:ext uri="{FF2B5EF4-FFF2-40B4-BE49-F238E27FC236}">
                <a16:creationId xmlns:a16="http://schemas.microsoft.com/office/drawing/2014/main" id="{D7B10F37-14CA-A2BF-B3F1-817F95045C55}"/>
              </a:ext>
            </a:extLst>
          </p:cNvPr>
          <p:cNvSpPr/>
          <p:nvPr/>
        </p:nvSpPr>
        <p:spPr>
          <a:xfrm>
            <a:off x="4147144" y="352502"/>
            <a:ext cx="2310557" cy="882070"/>
          </a:xfrm>
          <a:prstGeom prst="rect">
            <a:avLst/>
          </a:prstGeom>
          <a:solidFill>
            <a:schemeClr val="bg1">
              <a:lumMod val="85000"/>
            </a:schemeClr>
          </a:solidFill>
          <a:ln>
            <a:noFill/>
          </a:ln>
        </p:spPr>
        <p:txBody>
          <a:bodyPr spcFirstLastPara="1" wrap="square" lIns="180000" tIns="60918" rIns="288000" bIns="60918" anchor="t" anchorCtr="0">
            <a:noAutofit/>
          </a:bodyPr>
          <a:lstStyle/>
          <a:p>
            <a:pPr marL="0" marR="0" lvl="0" indent="0" algn="l" defTabSz="914400" rtl="0" eaLnBrk="1" fontAlgn="auto" latinLnBrk="0" hangingPunct="1">
              <a:lnSpc>
                <a:spcPct val="90000"/>
              </a:lnSpc>
              <a:spcBef>
                <a:spcPts val="800"/>
              </a:spcBef>
              <a:spcAft>
                <a:spcPts val="0"/>
              </a:spcAft>
              <a:buClrTx/>
              <a:buSzPts val="1500"/>
              <a:buFontTx/>
              <a:buNone/>
              <a:tabLst/>
              <a:defRPr/>
            </a:pPr>
            <a:r>
              <a:rPr kumimoji="0" lang="nl-NL" sz="1600" b="1" i="0" u="none" strike="noStrike" kern="1200" cap="none" spc="0" normalizeH="0" baseline="0" noProof="1">
                <a:ln>
                  <a:noFill/>
                </a:ln>
                <a:effectLst/>
                <a:uLnTx/>
                <a:uFillTx/>
                <a:latin typeface="Aptos" panose="02110004020202020204"/>
                <a:ea typeface="+mn-ea"/>
                <a:cs typeface="+mn-cs"/>
              </a:rPr>
              <a:t>Algoritmes</a:t>
            </a:r>
          </a:p>
        </p:txBody>
      </p:sp>
      <p:sp>
        <p:nvSpPr>
          <p:cNvPr id="7" name="Google Shape;5271;p564">
            <a:extLst>
              <a:ext uri="{FF2B5EF4-FFF2-40B4-BE49-F238E27FC236}">
                <a16:creationId xmlns:a16="http://schemas.microsoft.com/office/drawing/2014/main" id="{6CE191B8-A73B-577B-F29F-4DEB432DB812}"/>
              </a:ext>
            </a:extLst>
          </p:cNvPr>
          <p:cNvSpPr/>
          <p:nvPr/>
        </p:nvSpPr>
        <p:spPr>
          <a:xfrm>
            <a:off x="6345602" y="352502"/>
            <a:ext cx="112471" cy="882070"/>
          </a:xfrm>
          <a:prstGeom prst="rect">
            <a:avLst/>
          </a:prstGeom>
          <a:solidFill>
            <a:schemeClr val="dk1"/>
          </a:solidFill>
          <a:ln>
            <a:noFill/>
          </a:ln>
        </p:spPr>
        <p:txBody>
          <a:bodyPr spcFirstLastPara="1" wrap="square" lIns="121835" tIns="121835" rIns="121835" bIns="121835"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kumimoji="0" lang="nl-NL" sz="1466" b="0" i="0" u="none" strike="noStrike" kern="1200" cap="none" spc="0" normalizeH="0" baseline="0" noProof="1">
              <a:ln>
                <a:noFill/>
              </a:ln>
              <a:solidFill>
                <a:srgbClr val="000000"/>
              </a:solidFill>
              <a:effectLst/>
              <a:uLnTx/>
              <a:uFillTx/>
              <a:latin typeface="Aptos" panose="02110004020202020204"/>
              <a:ea typeface="+mn-ea"/>
              <a:cs typeface="+mn-cs"/>
            </a:endParaRPr>
          </a:p>
        </p:txBody>
      </p:sp>
      <p:sp>
        <p:nvSpPr>
          <p:cNvPr id="8" name="Google Shape;5272;p564">
            <a:extLst>
              <a:ext uri="{FF2B5EF4-FFF2-40B4-BE49-F238E27FC236}">
                <a16:creationId xmlns:a16="http://schemas.microsoft.com/office/drawing/2014/main" id="{80B4885D-2DEE-429A-9502-729AF121CCEA}"/>
              </a:ext>
            </a:extLst>
          </p:cNvPr>
          <p:cNvSpPr txBox="1"/>
          <p:nvPr/>
        </p:nvSpPr>
        <p:spPr>
          <a:xfrm>
            <a:off x="6632196" y="352502"/>
            <a:ext cx="5469194" cy="882070"/>
          </a:xfrm>
          <a:prstGeom prst="rect">
            <a:avLst/>
          </a:prstGeom>
          <a:solidFill>
            <a:srgbClr val="EFEFEF"/>
          </a:solidFill>
          <a:ln>
            <a:noFill/>
          </a:ln>
        </p:spPr>
        <p:txBody>
          <a:bodyPr spcFirstLastPara="1" wrap="square" lIns="164524" tIns="182819" rIns="91410" bIns="91410" anchor="t" anchorCtr="0">
            <a:noAutofit/>
          </a:bodyPr>
          <a:lstStyle/>
          <a:p>
            <a:pPr lvl="0">
              <a:buSzPts val="900"/>
              <a:defRPr/>
            </a:pPr>
            <a:r>
              <a:rPr lang="nl-NL" sz="1200" noProof="1">
                <a:solidFill>
                  <a:srgbClr val="000000"/>
                </a:solidFill>
                <a:latin typeface="Aptos" panose="02110004020202020204"/>
              </a:rPr>
              <a:t>Een algoritme is een set van regels en instructies die een </a:t>
            </a:r>
            <a:r>
              <a:rPr lang="nl-NL" sz="1200" b="1" noProof="1">
                <a:solidFill>
                  <a:schemeClr val="accent2"/>
                </a:solidFill>
                <a:latin typeface="Aptos" panose="02110004020202020204"/>
              </a:rPr>
              <a:t>computer</a:t>
            </a:r>
            <a:r>
              <a:rPr lang="nl-NL" sz="1200" b="1" noProof="1">
                <a:solidFill>
                  <a:srgbClr val="FD5108"/>
                </a:solidFill>
                <a:latin typeface="Aptos" panose="02110004020202020204"/>
              </a:rPr>
              <a:t> </a:t>
            </a:r>
            <a:r>
              <a:rPr lang="nl-NL" sz="1200" noProof="1">
                <a:solidFill>
                  <a:srgbClr val="000000"/>
                </a:solidFill>
                <a:latin typeface="Aptos" panose="02110004020202020204"/>
              </a:rPr>
              <a:t>geautomatiseerd volgt bij het maken van berekeningen om een probleem op te lossen of een vraag te beantwoorden.</a:t>
            </a:r>
          </a:p>
        </p:txBody>
      </p:sp>
      <p:sp>
        <p:nvSpPr>
          <p:cNvPr id="9" name="Google Shape;5287;p564">
            <a:extLst>
              <a:ext uri="{FF2B5EF4-FFF2-40B4-BE49-F238E27FC236}">
                <a16:creationId xmlns:a16="http://schemas.microsoft.com/office/drawing/2014/main" id="{46B44B24-C697-25B9-87BB-058127D8F280}"/>
              </a:ext>
            </a:extLst>
          </p:cNvPr>
          <p:cNvSpPr/>
          <p:nvPr/>
        </p:nvSpPr>
        <p:spPr>
          <a:xfrm>
            <a:off x="6345602" y="535006"/>
            <a:ext cx="205446" cy="205446"/>
          </a:xfrm>
          <a:prstGeom prst="diamond">
            <a:avLst/>
          </a:prstGeom>
          <a:solidFill>
            <a:schemeClr val="dk1"/>
          </a:solidFill>
          <a:ln>
            <a:noFill/>
          </a:ln>
        </p:spPr>
        <p:txBody>
          <a:bodyPr spcFirstLastPara="1" wrap="square" lIns="91410" tIns="91410" rIns="91410" bIns="91410"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kumimoji="0" lang="nl-NL" sz="1466" b="0" i="0" u="none" strike="noStrike" kern="1200" cap="none" spc="0" normalizeH="0" baseline="0" noProof="1">
              <a:ln>
                <a:noFill/>
              </a:ln>
              <a:solidFill>
                <a:srgbClr val="000000"/>
              </a:solidFill>
              <a:effectLst/>
              <a:uLnTx/>
              <a:uFillTx/>
              <a:latin typeface="Aptos" panose="02110004020202020204"/>
              <a:ea typeface="+mn-ea"/>
              <a:cs typeface="+mn-cs"/>
            </a:endParaRPr>
          </a:p>
        </p:txBody>
      </p:sp>
      <p:sp>
        <p:nvSpPr>
          <p:cNvPr id="10" name="Google Shape;5273;p564">
            <a:extLst>
              <a:ext uri="{FF2B5EF4-FFF2-40B4-BE49-F238E27FC236}">
                <a16:creationId xmlns:a16="http://schemas.microsoft.com/office/drawing/2014/main" id="{C3FAD917-D561-F16D-4AB2-3EEBB10F9BC4}"/>
              </a:ext>
            </a:extLst>
          </p:cNvPr>
          <p:cNvSpPr/>
          <p:nvPr/>
        </p:nvSpPr>
        <p:spPr>
          <a:xfrm>
            <a:off x="4250247" y="1336600"/>
            <a:ext cx="806190" cy="4828705"/>
          </a:xfrm>
          <a:prstGeom prst="rect">
            <a:avLst/>
          </a:prstGeom>
          <a:solidFill>
            <a:schemeClr val="bg2"/>
          </a:solidFill>
          <a:ln>
            <a:noFill/>
          </a:ln>
        </p:spPr>
        <p:txBody>
          <a:bodyPr spcFirstLastPara="1" wrap="square" lIns="121835" tIns="121835" rIns="121835" bIns="121835"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kumimoji="0" lang="nl-NL" sz="1466" b="0" i="0" u="none" strike="noStrike" kern="1200" cap="none" spc="0" normalizeH="0" baseline="0" noProof="1">
              <a:ln>
                <a:noFill/>
              </a:ln>
              <a:solidFill>
                <a:srgbClr val="000000"/>
              </a:solidFill>
              <a:effectLst/>
              <a:uLnTx/>
              <a:uFillTx/>
              <a:latin typeface="Aptos" panose="02110004020202020204"/>
              <a:ea typeface="+mn-ea"/>
              <a:cs typeface="+mn-cs"/>
            </a:endParaRPr>
          </a:p>
        </p:txBody>
      </p:sp>
      <p:sp>
        <p:nvSpPr>
          <p:cNvPr id="11" name="Google Shape;5274;p564">
            <a:extLst>
              <a:ext uri="{FF2B5EF4-FFF2-40B4-BE49-F238E27FC236}">
                <a16:creationId xmlns:a16="http://schemas.microsoft.com/office/drawing/2014/main" id="{1C9B4723-F5DC-C26A-66DF-865A69794123}"/>
              </a:ext>
            </a:extLst>
          </p:cNvPr>
          <p:cNvSpPr/>
          <p:nvPr/>
        </p:nvSpPr>
        <p:spPr>
          <a:xfrm>
            <a:off x="5056436" y="1336600"/>
            <a:ext cx="2310557" cy="882070"/>
          </a:xfrm>
          <a:prstGeom prst="rect">
            <a:avLst/>
          </a:prstGeom>
          <a:solidFill>
            <a:schemeClr val="bg2"/>
          </a:solidFill>
          <a:ln>
            <a:noFill/>
          </a:ln>
        </p:spPr>
        <p:txBody>
          <a:bodyPr spcFirstLastPara="1" wrap="square" lIns="180000" tIns="121835" rIns="576000" bIns="121835" anchor="t"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r>
              <a:rPr kumimoji="0" lang="nl-NL" sz="1600" b="1" i="0" u="none" strike="noStrike" kern="1200" cap="none" spc="0" normalizeH="0" baseline="0" noProof="1">
                <a:ln>
                  <a:noFill/>
                </a:ln>
                <a:solidFill>
                  <a:srgbClr val="FFFFFF"/>
                </a:solidFill>
                <a:effectLst/>
                <a:uLnTx/>
                <a:uFillTx/>
                <a:latin typeface="Aptos" panose="02110004020202020204"/>
                <a:ea typeface="+mn-ea"/>
                <a:cs typeface="+mn-cs"/>
              </a:rPr>
              <a:t>Artificial Intelligence</a:t>
            </a:r>
          </a:p>
        </p:txBody>
      </p:sp>
      <p:sp>
        <p:nvSpPr>
          <p:cNvPr id="12" name="Google Shape;5275;p564">
            <a:extLst>
              <a:ext uri="{FF2B5EF4-FFF2-40B4-BE49-F238E27FC236}">
                <a16:creationId xmlns:a16="http://schemas.microsoft.com/office/drawing/2014/main" id="{EEA300E7-302A-F153-DDC8-A319E77760A8}"/>
              </a:ext>
            </a:extLst>
          </p:cNvPr>
          <p:cNvSpPr/>
          <p:nvPr/>
        </p:nvSpPr>
        <p:spPr>
          <a:xfrm>
            <a:off x="7249600" y="1336600"/>
            <a:ext cx="112471" cy="882070"/>
          </a:xfrm>
          <a:prstGeom prst="rect">
            <a:avLst/>
          </a:prstGeom>
          <a:solidFill>
            <a:schemeClr val="dk1"/>
          </a:solidFill>
          <a:ln>
            <a:noFill/>
          </a:ln>
        </p:spPr>
        <p:txBody>
          <a:bodyPr spcFirstLastPara="1" wrap="square" lIns="121835" tIns="121835" rIns="121835" bIns="121835"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kumimoji="0" lang="nl-NL" sz="1466" b="0" i="0" u="none" strike="noStrike" kern="1200" cap="none" spc="0" normalizeH="0" baseline="0" noProof="1">
              <a:ln>
                <a:noFill/>
              </a:ln>
              <a:solidFill>
                <a:srgbClr val="000000"/>
              </a:solidFill>
              <a:effectLst/>
              <a:uLnTx/>
              <a:uFillTx/>
              <a:latin typeface="Aptos" panose="02110004020202020204"/>
              <a:ea typeface="+mn-ea"/>
              <a:cs typeface="+mn-cs"/>
            </a:endParaRPr>
          </a:p>
        </p:txBody>
      </p:sp>
      <p:sp>
        <p:nvSpPr>
          <p:cNvPr id="13" name="Google Shape;5276;p564">
            <a:extLst>
              <a:ext uri="{FF2B5EF4-FFF2-40B4-BE49-F238E27FC236}">
                <a16:creationId xmlns:a16="http://schemas.microsoft.com/office/drawing/2014/main" id="{97957A60-EC4F-4B34-5D85-29E944A54AD3}"/>
              </a:ext>
            </a:extLst>
          </p:cNvPr>
          <p:cNvSpPr txBox="1"/>
          <p:nvPr/>
        </p:nvSpPr>
        <p:spPr>
          <a:xfrm>
            <a:off x="7534824" y="1336600"/>
            <a:ext cx="4566566" cy="882070"/>
          </a:xfrm>
          <a:prstGeom prst="rect">
            <a:avLst/>
          </a:prstGeom>
          <a:solidFill>
            <a:srgbClr val="EFEFEF"/>
          </a:solidFill>
          <a:ln>
            <a:noFill/>
          </a:ln>
        </p:spPr>
        <p:txBody>
          <a:bodyPr spcFirstLastPara="1" wrap="square" lIns="164524" tIns="182819" rIns="91410" bIns="91410" anchor="t" anchorCtr="0">
            <a:noAutofit/>
          </a:bodyPr>
          <a:lstStyle/>
          <a:p>
            <a:pPr marL="0" marR="0" lvl="0" indent="0" algn="l" defTabSz="914400" rtl="0" eaLnBrk="1" fontAlgn="auto" latinLnBrk="0" hangingPunct="1">
              <a:lnSpc>
                <a:spcPct val="100000"/>
              </a:lnSpc>
              <a:spcBef>
                <a:spcPts val="0"/>
              </a:spcBef>
              <a:spcAft>
                <a:spcPts val="0"/>
              </a:spcAft>
              <a:buClrTx/>
              <a:buSzPts val="900"/>
              <a:buFontTx/>
              <a:buNone/>
              <a:tabLst/>
              <a:defRPr/>
            </a:pPr>
            <a:r>
              <a:rPr kumimoji="0" lang="nl-NL" sz="1200" b="0" i="0" u="none" strike="noStrike" kern="1200" cap="none" spc="0" normalizeH="0" baseline="0" noProof="1">
                <a:ln>
                  <a:noFill/>
                </a:ln>
                <a:solidFill>
                  <a:srgbClr val="000000"/>
                </a:solidFill>
                <a:effectLst/>
                <a:uLnTx/>
                <a:uFillTx/>
                <a:latin typeface="Aptos" panose="02110004020202020204"/>
                <a:ea typeface="+mn-ea"/>
                <a:cs typeface="+mn-cs"/>
              </a:rPr>
              <a:t>AI is een </a:t>
            </a:r>
            <a:r>
              <a:rPr kumimoji="0" lang="nl-NL" sz="1200" b="1" i="0" u="none" strike="noStrike" kern="1200" cap="none" spc="0" normalizeH="0" baseline="0" noProof="1">
                <a:ln>
                  <a:noFill/>
                </a:ln>
                <a:solidFill>
                  <a:schemeClr val="accent2"/>
                </a:solidFill>
                <a:effectLst/>
                <a:uLnTx/>
                <a:uFillTx/>
                <a:latin typeface="Aptos" panose="02110004020202020204"/>
                <a:ea typeface="+mn-ea"/>
                <a:cs typeface="+mn-cs"/>
              </a:rPr>
              <a:t>containerbegrip</a:t>
            </a:r>
            <a:r>
              <a:rPr kumimoji="0" lang="nl-NL" sz="1200" b="0" i="0" u="none" strike="noStrike" kern="1200" cap="none" spc="0" normalizeH="0" baseline="0" noProof="1">
                <a:ln>
                  <a:noFill/>
                </a:ln>
                <a:solidFill>
                  <a:srgbClr val="000000"/>
                </a:solidFill>
                <a:effectLst/>
                <a:uLnTx/>
                <a:uFillTx/>
                <a:latin typeface="Aptos" panose="02110004020202020204"/>
                <a:ea typeface="+mn-ea"/>
                <a:cs typeface="+mn-cs"/>
              </a:rPr>
              <a:t>: de (alomvattende) theorie en technologie om door een machine mensachtige vaardigheden te vertonen</a:t>
            </a:r>
          </a:p>
        </p:txBody>
      </p:sp>
      <p:sp>
        <p:nvSpPr>
          <p:cNvPr id="14" name="Google Shape;5288;p564">
            <a:extLst>
              <a:ext uri="{FF2B5EF4-FFF2-40B4-BE49-F238E27FC236}">
                <a16:creationId xmlns:a16="http://schemas.microsoft.com/office/drawing/2014/main" id="{AC1E9FF2-0F0E-FEE7-6A07-2AD1A67717BF}"/>
              </a:ext>
            </a:extLst>
          </p:cNvPr>
          <p:cNvSpPr/>
          <p:nvPr/>
        </p:nvSpPr>
        <p:spPr>
          <a:xfrm>
            <a:off x="7249599" y="1526397"/>
            <a:ext cx="205446" cy="205446"/>
          </a:xfrm>
          <a:prstGeom prst="diamond">
            <a:avLst/>
          </a:prstGeom>
          <a:solidFill>
            <a:schemeClr val="dk1"/>
          </a:solidFill>
          <a:ln>
            <a:noFill/>
          </a:ln>
        </p:spPr>
        <p:txBody>
          <a:bodyPr spcFirstLastPara="1" wrap="square" lIns="91410" tIns="91410" rIns="91410" bIns="91410"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kumimoji="0" lang="nl-NL" sz="1466" b="0" i="0" u="none" strike="noStrike" kern="1200" cap="none" spc="0" normalizeH="0" baseline="0" noProof="1">
              <a:ln>
                <a:noFill/>
              </a:ln>
              <a:solidFill>
                <a:srgbClr val="000000"/>
              </a:solidFill>
              <a:effectLst/>
              <a:uLnTx/>
              <a:uFillTx/>
              <a:latin typeface="Aptos" panose="02110004020202020204"/>
              <a:ea typeface="+mn-ea"/>
              <a:cs typeface="+mn-cs"/>
            </a:endParaRPr>
          </a:p>
        </p:txBody>
      </p:sp>
      <p:sp>
        <p:nvSpPr>
          <p:cNvPr id="15" name="Google Shape;5281;p564">
            <a:extLst>
              <a:ext uri="{FF2B5EF4-FFF2-40B4-BE49-F238E27FC236}">
                <a16:creationId xmlns:a16="http://schemas.microsoft.com/office/drawing/2014/main" id="{684C5FDD-8167-AEB8-5E81-2621393EC238}"/>
              </a:ext>
            </a:extLst>
          </p:cNvPr>
          <p:cNvSpPr txBox="1"/>
          <p:nvPr/>
        </p:nvSpPr>
        <p:spPr>
          <a:xfrm>
            <a:off x="8453634" y="2308354"/>
            <a:ext cx="3647755" cy="945436"/>
          </a:xfrm>
          <a:prstGeom prst="rect">
            <a:avLst/>
          </a:prstGeom>
          <a:solidFill>
            <a:srgbClr val="EFEFEF"/>
          </a:solidFill>
          <a:ln>
            <a:noFill/>
          </a:ln>
        </p:spPr>
        <p:txBody>
          <a:bodyPr spcFirstLastPara="1" wrap="square" lIns="164524" tIns="182819" rIns="91410" bIns="91410" anchor="t" anchorCtr="0">
            <a:noAutofit/>
          </a:bodyPr>
          <a:lstStyle/>
          <a:p>
            <a:pPr lvl="0">
              <a:buSzPts val="900"/>
              <a:defRPr/>
            </a:pPr>
            <a:r>
              <a:rPr lang="nl-NL" sz="1200" noProof="1">
                <a:solidFill>
                  <a:srgbClr val="000000"/>
                </a:solidFill>
                <a:latin typeface="Aptos" panose="02110004020202020204"/>
              </a:rPr>
              <a:t>Een subset van AI dat zich richt op het bouwen van systemen die </a:t>
            </a:r>
            <a:r>
              <a:rPr lang="nl-NL" sz="1200" b="1" noProof="1">
                <a:solidFill>
                  <a:schemeClr val="accent2"/>
                </a:solidFill>
                <a:latin typeface="Aptos" panose="02110004020202020204"/>
              </a:rPr>
              <a:t>leren en verbeteren</a:t>
            </a:r>
            <a:r>
              <a:rPr lang="nl-NL" sz="1200" noProof="1">
                <a:solidFill>
                  <a:srgbClr val="000000"/>
                </a:solidFill>
                <a:latin typeface="Aptos" panose="02110004020202020204"/>
              </a:rPr>
              <a:t>, zonder directe menselijke instructies.</a:t>
            </a:r>
          </a:p>
        </p:txBody>
      </p:sp>
      <p:sp>
        <p:nvSpPr>
          <p:cNvPr id="16" name="Google Shape;5278;p564">
            <a:extLst>
              <a:ext uri="{FF2B5EF4-FFF2-40B4-BE49-F238E27FC236}">
                <a16:creationId xmlns:a16="http://schemas.microsoft.com/office/drawing/2014/main" id="{BC9B5A83-08CE-4FA8-3CDB-62095A8B7A6D}"/>
              </a:ext>
            </a:extLst>
          </p:cNvPr>
          <p:cNvSpPr/>
          <p:nvPr/>
        </p:nvSpPr>
        <p:spPr>
          <a:xfrm>
            <a:off x="5159152" y="2308354"/>
            <a:ext cx="806190" cy="3856952"/>
          </a:xfrm>
          <a:prstGeom prst="rect">
            <a:avLst/>
          </a:prstGeom>
          <a:solidFill>
            <a:schemeClr val="accent5"/>
          </a:solidFill>
          <a:ln>
            <a:noFill/>
          </a:ln>
        </p:spPr>
        <p:txBody>
          <a:bodyPr spcFirstLastPara="1" wrap="square" lIns="121835" tIns="121835" rIns="121835" bIns="121835"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kumimoji="0" lang="nl-NL" sz="1466" b="0" i="0" u="none" strike="noStrike" kern="1200" cap="none" spc="0" normalizeH="0" baseline="0" noProof="1">
              <a:ln>
                <a:noFill/>
              </a:ln>
              <a:solidFill>
                <a:srgbClr val="000000"/>
              </a:solidFill>
              <a:effectLst/>
              <a:uLnTx/>
              <a:uFillTx/>
              <a:latin typeface="Aptos" panose="02110004020202020204"/>
              <a:ea typeface="+mn-ea"/>
              <a:cs typeface="+mn-cs"/>
            </a:endParaRPr>
          </a:p>
        </p:txBody>
      </p:sp>
      <p:sp>
        <p:nvSpPr>
          <p:cNvPr id="17" name="Google Shape;5279;p564">
            <a:extLst>
              <a:ext uri="{FF2B5EF4-FFF2-40B4-BE49-F238E27FC236}">
                <a16:creationId xmlns:a16="http://schemas.microsoft.com/office/drawing/2014/main" id="{68480475-3040-8258-C6C7-0F6E502AFB7D}"/>
              </a:ext>
            </a:extLst>
          </p:cNvPr>
          <p:cNvSpPr/>
          <p:nvPr/>
        </p:nvSpPr>
        <p:spPr>
          <a:xfrm>
            <a:off x="5964828" y="2308354"/>
            <a:ext cx="2310558" cy="945436"/>
          </a:xfrm>
          <a:prstGeom prst="rect">
            <a:avLst/>
          </a:prstGeom>
          <a:solidFill>
            <a:schemeClr val="accent5"/>
          </a:solidFill>
          <a:ln>
            <a:noFill/>
          </a:ln>
        </p:spPr>
        <p:txBody>
          <a:bodyPr spcFirstLastPara="1" wrap="square" lIns="180000" tIns="121835" rIns="900000" bIns="121835" anchor="t"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r>
              <a:rPr kumimoji="0" lang="nl-NL" sz="1600" b="1" i="0" u="none" strike="noStrike" kern="1200" cap="none" spc="0" normalizeH="0" baseline="0" noProof="1">
                <a:ln>
                  <a:noFill/>
                </a:ln>
                <a:solidFill>
                  <a:srgbClr val="000000"/>
                </a:solidFill>
                <a:effectLst/>
                <a:uLnTx/>
                <a:uFillTx/>
                <a:latin typeface="Aptos" panose="02110004020202020204"/>
                <a:ea typeface="+mn-ea"/>
                <a:cs typeface="+mn-cs"/>
              </a:rPr>
              <a:t>Machine Learning</a:t>
            </a:r>
          </a:p>
        </p:txBody>
      </p:sp>
      <p:sp>
        <p:nvSpPr>
          <p:cNvPr id="18" name="Google Shape;5280;p564">
            <a:extLst>
              <a:ext uri="{FF2B5EF4-FFF2-40B4-BE49-F238E27FC236}">
                <a16:creationId xmlns:a16="http://schemas.microsoft.com/office/drawing/2014/main" id="{B1C038E1-F086-DE70-7D53-40D8F535F3AF}"/>
              </a:ext>
            </a:extLst>
          </p:cNvPr>
          <p:cNvSpPr/>
          <p:nvPr/>
        </p:nvSpPr>
        <p:spPr>
          <a:xfrm>
            <a:off x="8169809" y="2308354"/>
            <a:ext cx="111600" cy="945436"/>
          </a:xfrm>
          <a:prstGeom prst="rect">
            <a:avLst/>
          </a:prstGeom>
          <a:solidFill>
            <a:schemeClr val="dk1"/>
          </a:solidFill>
          <a:ln>
            <a:noFill/>
          </a:ln>
        </p:spPr>
        <p:txBody>
          <a:bodyPr spcFirstLastPara="1" wrap="square" lIns="121835" tIns="121835" rIns="121835" bIns="121835"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kumimoji="0" lang="nl-NL" sz="1466" b="0" i="0" u="none" strike="noStrike" kern="1200" cap="none" spc="0" normalizeH="0" baseline="0" noProof="1">
              <a:ln>
                <a:noFill/>
              </a:ln>
              <a:solidFill>
                <a:srgbClr val="000000"/>
              </a:solidFill>
              <a:effectLst/>
              <a:uLnTx/>
              <a:uFillTx/>
              <a:latin typeface="Aptos" panose="02110004020202020204"/>
              <a:ea typeface="+mn-ea"/>
              <a:cs typeface="+mn-cs"/>
            </a:endParaRPr>
          </a:p>
        </p:txBody>
      </p:sp>
      <p:sp>
        <p:nvSpPr>
          <p:cNvPr id="19" name="Google Shape;5289;p564">
            <a:extLst>
              <a:ext uri="{FF2B5EF4-FFF2-40B4-BE49-F238E27FC236}">
                <a16:creationId xmlns:a16="http://schemas.microsoft.com/office/drawing/2014/main" id="{39B9C041-992A-B479-36BF-5A33BAA08B03}"/>
              </a:ext>
            </a:extLst>
          </p:cNvPr>
          <p:cNvSpPr/>
          <p:nvPr/>
        </p:nvSpPr>
        <p:spPr>
          <a:xfrm>
            <a:off x="8169807" y="2504742"/>
            <a:ext cx="205446" cy="205446"/>
          </a:xfrm>
          <a:prstGeom prst="diamond">
            <a:avLst/>
          </a:prstGeom>
          <a:solidFill>
            <a:schemeClr val="dk1"/>
          </a:solidFill>
          <a:ln>
            <a:noFill/>
          </a:ln>
        </p:spPr>
        <p:txBody>
          <a:bodyPr spcFirstLastPara="1" wrap="square" lIns="91410" tIns="91410" rIns="91410" bIns="91410"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kumimoji="0" lang="nl-NL" sz="1466" b="0" i="0" u="none" strike="noStrike" kern="1200" cap="none" spc="0" normalizeH="0" baseline="0" noProof="1">
              <a:ln>
                <a:noFill/>
              </a:ln>
              <a:solidFill>
                <a:srgbClr val="000000"/>
              </a:solidFill>
              <a:effectLst/>
              <a:uLnTx/>
              <a:uFillTx/>
              <a:latin typeface="Aptos" panose="02110004020202020204"/>
              <a:ea typeface="+mn-ea"/>
              <a:cs typeface="+mn-cs"/>
            </a:endParaRPr>
          </a:p>
        </p:txBody>
      </p:sp>
      <p:sp>
        <p:nvSpPr>
          <p:cNvPr id="20" name="Google Shape;5279;p564">
            <a:extLst>
              <a:ext uri="{FF2B5EF4-FFF2-40B4-BE49-F238E27FC236}">
                <a16:creationId xmlns:a16="http://schemas.microsoft.com/office/drawing/2014/main" id="{A0CF12F3-886B-D18F-8371-9BEB68A71453}"/>
              </a:ext>
            </a:extLst>
          </p:cNvPr>
          <p:cNvSpPr/>
          <p:nvPr/>
        </p:nvSpPr>
        <p:spPr>
          <a:xfrm>
            <a:off x="489818" y="2582948"/>
            <a:ext cx="2843185" cy="1550864"/>
          </a:xfrm>
          <a:prstGeom prst="rect">
            <a:avLst/>
          </a:prstGeom>
          <a:noFill/>
          <a:ln>
            <a:noFill/>
          </a:ln>
        </p:spPr>
        <p:txBody>
          <a:bodyPr spcFirstLastPara="1" wrap="square" lIns="121835" tIns="121835" rIns="121835" bIns="121835" anchor="t"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r>
              <a:rPr lang="nl-NL" sz="2800" b="1" noProof="1">
                <a:solidFill>
                  <a:srgbClr val="000000"/>
                </a:solidFill>
                <a:latin typeface="+mj-lt"/>
              </a:rPr>
              <a:t>Waar hebben we het over als we het over AI hebben?</a:t>
            </a:r>
            <a:endParaRPr kumimoji="0" lang="nl-NL" sz="2800" b="1" i="0" u="none" strike="noStrike" kern="1200" cap="none" spc="0" normalizeH="0" baseline="0" noProof="1">
              <a:ln>
                <a:noFill/>
              </a:ln>
              <a:solidFill>
                <a:srgbClr val="000000"/>
              </a:solidFill>
              <a:effectLst/>
              <a:uLnTx/>
              <a:uFillTx/>
              <a:latin typeface="+mj-lt"/>
              <a:ea typeface="+mn-ea"/>
              <a:cs typeface="+mn-cs"/>
            </a:endParaRPr>
          </a:p>
        </p:txBody>
      </p:sp>
      <p:sp>
        <p:nvSpPr>
          <p:cNvPr id="21" name="Google Shape;5294;p564">
            <a:extLst>
              <a:ext uri="{FF2B5EF4-FFF2-40B4-BE49-F238E27FC236}">
                <a16:creationId xmlns:a16="http://schemas.microsoft.com/office/drawing/2014/main" id="{048A34DF-4AFB-C754-182F-DEB189249ADE}"/>
              </a:ext>
            </a:extLst>
          </p:cNvPr>
          <p:cNvSpPr txBox="1"/>
          <p:nvPr/>
        </p:nvSpPr>
        <p:spPr>
          <a:xfrm>
            <a:off x="9365535" y="3366976"/>
            <a:ext cx="2735854" cy="1046113"/>
          </a:xfrm>
          <a:prstGeom prst="rect">
            <a:avLst/>
          </a:prstGeom>
          <a:solidFill>
            <a:srgbClr val="EFEFEF"/>
          </a:solidFill>
          <a:ln>
            <a:noFill/>
          </a:ln>
        </p:spPr>
        <p:txBody>
          <a:bodyPr spcFirstLastPara="1" wrap="square" lIns="164524" tIns="108000" rIns="72000" bIns="91410" anchor="t" anchorCtr="0">
            <a:noAutofit/>
          </a:bodyPr>
          <a:lstStyle/>
          <a:p>
            <a:pPr lvl="0">
              <a:buSzPts val="900"/>
              <a:defRPr/>
            </a:pPr>
            <a:r>
              <a:rPr lang="nl-NL" sz="1200" noProof="1">
                <a:solidFill>
                  <a:srgbClr val="000000"/>
                </a:solidFill>
                <a:latin typeface="Aptos" panose="02110004020202020204"/>
              </a:rPr>
              <a:t>Een ML techniek die gebruik maakt van </a:t>
            </a:r>
            <a:r>
              <a:rPr lang="nl-NL" sz="1200" b="1" noProof="1">
                <a:solidFill>
                  <a:schemeClr val="accent2"/>
                </a:solidFill>
                <a:latin typeface="Aptos" panose="02110004020202020204"/>
              </a:rPr>
              <a:t>artificial neural networks </a:t>
            </a:r>
            <a:r>
              <a:rPr lang="nl-NL" sz="1200" noProof="1">
                <a:solidFill>
                  <a:srgbClr val="000000"/>
                </a:solidFill>
                <a:latin typeface="Aptos" panose="02110004020202020204"/>
              </a:rPr>
              <a:t>waarbij meerdere verwerkingslagen digitale systemen in staat stellen te leren en beslissingen te nemen.</a:t>
            </a:r>
          </a:p>
        </p:txBody>
      </p:sp>
      <p:sp>
        <p:nvSpPr>
          <p:cNvPr id="22" name="Google Shape;5291;p564">
            <a:extLst>
              <a:ext uri="{FF2B5EF4-FFF2-40B4-BE49-F238E27FC236}">
                <a16:creationId xmlns:a16="http://schemas.microsoft.com/office/drawing/2014/main" id="{36203EE4-A898-F62F-EBE3-D8684B5E4705}"/>
              </a:ext>
            </a:extLst>
          </p:cNvPr>
          <p:cNvSpPr/>
          <p:nvPr/>
        </p:nvSpPr>
        <p:spPr>
          <a:xfrm>
            <a:off x="6086493" y="3366976"/>
            <a:ext cx="806190" cy="2798329"/>
          </a:xfrm>
          <a:prstGeom prst="rect">
            <a:avLst/>
          </a:prstGeom>
          <a:solidFill>
            <a:schemeClr val="accent1"/>
          </a:solidFill>
          <a:ln>
            <a:noFill/>
          </a:ln>
        </p:spPr>
        <p:txBody>
          <a:bodyPr spcFirstLastPara="1" wrap="square" lIns="121835" tIns="121835" rIns="121835" bIns="121835"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kumimoji="0" lang="nl-NL" sz="1466" b="0" i="0" u="none" strike="noStrike" kern="1200" cap="none" spc="0" normalizeH="0" baseline="0" noProof="1">
              <a:ln>
                <a:noFill/>
              </a:ln>
              <a:solidFill>
                <a:srgbClr val="000000"/>
              </a:solidFill>
              <a:effectLst/>
              <a:uLnTx/>
              <a:uFillTx/>
              <a:latin typeface="Aptos" panose="02110004020202020204"/>
              <a:ea typeface="+mn-ea"/>
              <a:cs typeface="+mn-cs"/>
            </a:endParaRPr>
          </a:p>
        </p:txBody>
      </p:sp>
      <p:sp>
        <p:nvSpPr>
          <p:cNvPr id="23" name="Google Shape;5292;p564">
            <a:extLst>
              <a:ext uri="{FF2B5EF4-FFF2-40B4-BE49-F238E27FC236}">
                <a16:creationId xmlns:a16="http://schemas.microsoft.com/office/drawing/2014/main" id="{E833C1BC-2C8E-0DF0-C248-A5925CACE93A}"/>
              </a:ext>
            </a:extLst>
          </p:cNvPr>
          <p:cNvSpPr/>
          <p:nvPr/>
        </p:nvSpPr>
        <p:spPr>
          <a:xfrm>
            <a:off x="6892683" y="3366976"/>
            <a:ext cx="2459328" cy="1030397"/>
          </a:xfrm>
          <a:prstGeom prst="rect">
            <a:avLst/>
          </a:prstGeom>
          <a:solidFill>
            <a:schemeClr val="accent1"/>
          </a:solidFill>
          <a:ln>
            <a:noFill/>
          </a:ln>
        </p:spPr>
        <p:txBody>
          <a:bodyPr spcFirstLastPara="1" wrap="square" lIns="180000" tIns="121835" rIns="180000" bIns="121835" anchor="t"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r>
              <a:rPr kumimoji="0" lang="nl-NL" sz="1600" b="1" i="0" u="none" strike="noStrike" kern="1200" cap="none" spc="0" normalizeH="0" baseline="0" noProof="1">
                <a:ln>
                  <a:noFill/>
                </a:ln>
                <a:solidFill>
                  <a:srgbClr val="000000"/>
                </a:solidFill>
                <a:effectLst/>
                <a:uLnTx/>
                <a:uFillTx/>
                <a:latin typeface="Aptos" panose="02110004020202020204"/>
                <a:ea typeface="+mn-ea"/>
                <a:cs typeface="+mn-cs"/>
              </a:rPr>
              <a:t>Deep Learning</a:t>
            </a:r>
          </a:p>
        </p:txBody>
      </p:sp>
      <p:sp>
        <p:nvSpPr>
          <p:cNvPr id="24" name="Google Shape;5284;p564">
            <a:extLst>
              <a:ext uri="{FF2B5EF4-FFF2-40B4-BE49-F238E27FC236}">
                <a16:creationId xmlns:a16="http://schemas.microsoft.com/office/drawing/2014/main" id="{4B05836F-9319-D54E-F1A3-57F148B711A3}"/>
              </a:ext>
            </a:extLst>
          </p:cNvPr>
          <p:cNvSpPr/>
          <p:nvPr/>
        </p:nvSpPr>
        <p:spPr>
          <a:xfrm>
            <a:off x="6187240" y="3530465"/>
            <a:ext cx="604696" cy="603347"/>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25" y="335"/>
                </a:moveTo>
                <a:cubicBezTo>
                  <a:pt x="519" y="312"/>
                  <a:pt x="499" y="294"/>
                  <a:pt x="473" y="294"/>
                </a:cubicBezTo>
                <a:cubicBezTo>
                  <a:pt x="458" y="294"/>
                  <a:pt x="445" y="301"/>
                  <a:pt x="435" y="311"/>
                </a:cubicBezTo>
                <a:cubicBezTo>
                  <a:pt x="404" y="297"/>
                  <a:pt x="404" y="297"/>
                  <a:pt x="404" y="297"/>
                </a:cubicBezTo>
                <a:cubicBezTo>
                  <a:pt x="405" y="294"/>
                  <a:pt x="405" y="291"/>
                  <a:pt x="405" y="288"/>
                </a:cubicBezTo>
                <a:cubicBezTo>
                  <a:pt x="405" y="285"/>
                  <a:pt x="405" y="282"/>
                  <a:pt x="404" y="279"/>
                </a:cubicBezTo>
                <a:cubicBezTo>
                  <a:pt x="433" y="266"/>
                  <a:pt x="433" y="266"/>
                  <a:pt x="433" y="266"/>
                </a:cubicBezTo>
                <a:cubicBezTo>
                  <a:pt x="443" y="277"/>
                  <a:pt x="457" y="284"/>
                  <a:pt x="473" y="284"/>
                </a:cubicBezTo>
                <a:cubicBezTo>
                  <a:pt x="498" y="284"/>
                  <a:pt x="519" y="267"/>
                  <a:pt x="525" y="243"/>
                </a:cubicBezTo>
                <a:cubicBezTo>
                  <a:pt x="553" y="243"/>
                  <a:pt x="553" y="243"/>
                  <a:pt x="553" y="243"/>
                </a:cubicBezTo>
                <a:cubicBezTo>
                  <a:pt x="553" y="335"/>
                  <a:pt x="553" y="335"/>
                  <a:pt x="553" y="335"/>
                </a:cubicBezTo>
                <a:lnTo>
                  <a:pt x="525" y="335"/>
                </a:lnTo>
                <a:close/>
                <a:moveTo>
                  <a:pt x="51" y="335"/>
                </a:moveTo>
                <a:cubicBezTo>
                  <a:pt x="23" y="335"/>
                  <a:pt x="23" y="335"/>
                  <a:pt x="23" y="335"/>
                </a:cubicBezTo>
                <a:cubicBezTo>
                  <a:pt x="23" y="243"/>
                  <a:pt x="23" y="243"/>
                  <a:pt x="23" y="243"/>
                </a:cubicBezTo>
                <a:cubicBezTo>
                  <a:pt x="51" y="243"/>
                  <a:pt x="51" y="243"/>
                  <a:pt x="51" y="243"/>
                </a:cubicBezTo>
                <a:cubicBezTo>
                  <a:pt x="57" y="267"/>
                  <a:pt x="77" y="284"/>
                  <a:pt x="103" y="284"/>
                </a:cubicBezTo>
                <a:cubicBezTo>
                  <a:pt x="119" y="284"/>
                  <a:pt x="133" y="277"/>
                  <a:pt x="143" y="266"/>
                </a:cubicBezTo>
                <a:cubicBezTo>
                  <a:pt x="172" y="279"/>
                  <a:pt x="172" y="279"/>
                  <a:pt x="172" y="279"/>
                </a:cubicBezTo>
                <a:cubicBezTo>
                  <a:pt x="171" y="282"/>
                  <a:pt x="171" y="285"/>
                  <a:pt x="171" y="288"/>
                </a:cubicBezTo>
                <a:cubicBezTo>
                  <a:pt x="171" y="291"/>
                  <a:pt x="171" y="294"/>
                  <a:pt x="172" y="297"/>
                </a:cubicBezTo>
                <a:cubicBezTo>
                  <a:pt x="141" y="311"/>
                  <a:pt x="141" y="311"/>
                  <a:pt x="141" y="311"/>
                </a:cubicBezTo>
                <a:cubicBezTo>
                  <a:pt x="131" y="301"/>
                  <a:pt x="118" y="294"/>
                  <a:pt x="103" y="294"/>
                </a:cubicBezTo>
                <a:cubicBezTo>
                  <a:pt x="78" y="294"/>
                  <a:pt x="57" y="312"/>
                  <a:pt x="51" y="335"/>
                </a:cubicBezTo>
                <a:close/>
                <a:moveTo>
                  <a:pt x="422" y="361"/>
                </a:moveTo>
                <a:cubicBezTo>
                  <a:pt x="366" y="395"/>
                  <a:pt x="366" y="395"/>
                  <a:pt x="366" y="395"/>
                </a:cubicBezTo>
                <a:cubicBezTo>
                  <a:pt x="366" y="339"/>
                  <a:pt x="366" y="339"/>
                  <a:pt x="366" y="339"/>
                </a:cubicBezTo>
                <a:cubicBezTo>
                  <a:pt x="378" y="336"/>
                  <a:pt x="388" y="329"/>
                  <a:pt x="395" y="319"/>
                </a:cubicBezTo>
                <a:cubicBezTo>
                  <a:pt x="423" y="331"/>
                  <a:pt x="423" y="331"/>
                  <a:pt x="423" y="331"/>
                </a:cubicBezTo>
                <a:cubicBezTo>
                  <a:pt x="421" y="336"/>
                  <a:pt x="420" y="342"/>
                  <a:pt x="420" y="347"/>
                </a:cubicBezTo>
                <a:cubicBezTo>
                  <a:pt x="420" y="352"/>
                  <a:pt x="421" y="356"/>
                  <a:pt x="422" y="361"/>
                </a:cubicBezTo>
                <a:close/>
                <a:moveTo>
                  <a:pt x="153" y="331"/>
                </a:moveTo>
                <a:cubicBezTo>
                  <a:pt x="181" y="319"/>
                  <a:pt x="181" y="319"/>
                  <a:pt x="181" y="319"/>
                </a:cubicBezTo>
                <a:cubicBezTo>
                  <a:pt x="188" y="328"/>
                  <a:pt x="198" y="336"/>
                  <a:pt x="210" y="339"/>
                </a:cubicBezTo>
                <a:cubicBezTo>
                  <a:pt x="210" y="395"/>
                  <a:pt x="210" y="395"/>
                  <a:pt x="210" y="395"/>
                </a:cubicBezTo>
                <a:cubicBezTo>
                  <a:pt x="154" y="361"/>
                  <a:pt x="154" y="361"/>
                  <a:pt x="154" y="361"/>
                </a:cubicBezTo>
                <a:cubicBezTo>
                  <a:pt x="155" y="356"/>
                  <a:pt x="156" y="352"/>
                  <a:pt x="156" y="347"/>
                </a:cubicBezTo>
                <a:cubicBezTo>
                  <a:pt x="156" y="342"/>
                  <a:pt x="155" y="336"/>
                  <a:pt x="153" y="331"/>
                </a:cubicBezTo>
                <a:close/>
                <a:moveTo>
                  <a:pt x="153" y="215"/>
                </a:moveTo>
                <a:cubicBezTo>
                  <a:pt x="210" y="181"/>
                  <a:pt x="210" y="181"/>
                  <a:pt x="210" y="181"/>
                </a:cubicBezTo>
                <a:cubicBezTo>
                  <a:pt x="210" y="237"/>
                  <a:pt x="210" y="237"/>
                  <a:pt x="210" y="237"/>
                </a:cubicBezTo>
                <a:cubicBezTo>
                  <a:pt x="198" y="240"/>
                  <a:pt x="188" y="247"/>
                  <a:pt x="181" y="257"/>
                </a:cubicBezTo>
                <a:cubicBezTo>
                  <a:pt x="154" y="244"/>
                  <a:pt x="154" y="244"/>
                  <a:pt x="154" y="244"/>
                </a:cubicBezTo>
                <a:cubicBezTo>
                  <a:pt x="155" y="240"/>
                  <a:pt x="156" y="236"/>
                  <a:pt x="156" y="231"/>
                </a:cubicBezTo>
                <a:cubicBezTo>
                  <a:pt x="156" y="226"/>
                  <a:pt x="155" y="221"/>
                  <a:pt x="153" y="215"/>
                </a:cubicBezTo>
                <a:close/>
                <a:moveTo>
                  <a:pt x="352" y="317"/>
                </a:moveTo>
                <a:cubicBezTo>
                  <a:pt x="336" y="317"/>
                  <a:pt x="323" y="304"/>
                  <a:pt x="323" y="288"/>
                </a:cubicBezTo>
                <a:cubicBezTo>
                  <a:pt x="323" y="272"/>
                  <a:pt x="336" y="259"/>
                  <a:pt x="352" y="259"/>
                </a:cubicBezTo>
                <a:cubicBezTo>
                  <a:pt x="368" y="259"/>
                  <a:pt x="381" y="272"/>
                  <a:pt x="381" y="288"/>
                </a:cubicBezTo>
                <a:cubicBezTo>
                  <a:pt x="381" y="304"/>
                  <a:pt x="368" y="317"/>
                  <a:pt x="352" y="317"/>
                </a:cubicBezTo>
                <a:close/>
                <a:moveTo>
                  <a:pt x="224" y="259"/>
                </a:moveTo>
                <a:cubicBezTo>
                  <a:pt x="240" y="259"/>
                  <a:pt x="253" y="272"/>
                  <a:pt x="253" y="288"/>
                </a:cubicBezTo>
                <a:cubicBezTo>
                  <a:pt x="253" y="304"/>
                  <a:pt x="240" y="317"/>
                  <a:pt x="224" y="317"/>
                </a:cubicBezTo>
                <a:cubicBezTo>
                  <a:pt x="208" y="317"/>
                  <a:pt x="195" y="304"/>
                  <a:pt x="195" y="288"/>
                </a:cubicBezTo>
                <a:cubicBezTo>
                  <a:pt x="195" y="272"/>
                  <a:pt x="208" y="259"/>
                  <a:pt x="224" y="259"/>
                </a:cubicBezTo>
                <a:close/>
                <a:moveTo>
                  <a:pt x="259" y="248"/>
                </a:moveTo>
                <a:cubicBezTo>
                  <a:pt x="288" y="204"/>
                  <a:pt x="288" y="204"/>
                  <a:pt x="288" y="204"/>
                </a:cubicBezTo>
                <a:cubicBezTo>
                  <a:pt x="317" y="248"/>
                  <a:pt x="317" y="248"/>
                  <a:pt x="317" y="248"/>
                </a:cubicBezTo>
                <a:cubicBezTo>
                  <a:pt x="306" y="258"/>
                  <a:pt x="299" y="272"/>
                  <a:pt x="299" y="288"/>
                </a:cubicBezTo>
                <a:cubicBezTo>
                  <a:pt x="299" y="303"/>
                  <a:pt x="306" y="317"/>
                  <a:pt x="317" y="327"/>
                </a:cubicBezTo>
                <a:cubicBezTo>
                  <a:pt x="288" y="371"/>
                  <a:pt x="288" y="371"/>
                  <a:pt x="288" y="371"/>
                </a:cubicBezTo>
                <a:cubicBezTo>
                  <a:pt x="259" y="327"/>
                  <a:pt x="259" y="327"/>
                  <a:pt x="259" y="327"/>
                </a:cubicBezTo>
                <a:cubicBezTo>
                  <a:pt x="270" y="317"/>
                  <a:pt x="277" y="303"/>
                  <a:pt x="277" y="288"/>
                </a:cubicBezTo>
                <a:cubicBezTo>
                  <a:pt x="277" y="272"/>
                  <a:pt x="270" y="258"/>
                  <a:pt x="259" y="248"/>
                </a:cubicBezTo>
                <a:close/>
                <a:moveTo>
                  <a:pt x="342" y="236"/>
                </a:moveTo>
                <a:cubicBezTo>
                  <a:pt x="341" y="236"/>
                  <a:pt x="339" y="236"/>
                  <a:pt x="338" y="237"/>
                </a:cubicBezTo>
                <a:cubicBezTo>
                  <a:pt x="302" y="182"/>
                  <a:pt x="302" y="182"/>
                  <a:pt x="302" y="182"/>
                </a:cubicBezTo>
                <a:cubicBezTo>
                  <a:pt x="321" y="153"/>
                  <a:pt x="321" y="153"/>
                  <a:pt x="321" y="153"/>
                </a:cubicBezTo>
                <a:cubicBezTo>
                  <a:pt x="342" y="166"/>
                  <a:pt x="342" y="166"/>
                  <a:pt x="342" y="166"/>
                </a:cubicBezTo>
                <a:lnTo>
                  <a:pt x="342" y="236"/>
                </a:lnTo>
                <a:close/>
                <a:moveTo>
                  <a:pt x="300" y="141"/>
                </a:moveTo>
                <a:cubicBezTo>
                  <a:pt x="288" y="160"/>
                  <a:pt x="288" y="160"/>
                  <a:pt x="288" y="160"/>
                </a:cubicBezTo>
                <a:cubicBezTo>
                  <a:pt x="275" y="141"/>
                  <a:pt x="275" y="141"/>
                  <a:pt x="275" y="141"/>
                </a:cubicBezTo>
                <a:cubicBezTo>
                  <a:pt x="288" y="133"/>
                  <a:pt x="288" y="133"/>
                  <a:pt x="288" y="133"/>
                </a:cubicBezTo>
                <a:lnTo>
                  <a:pt x="300" y="141"/>
                </a:lnTo>
                <a:close/>
                <a:moveTo>
                  <a:pt x="255" y="153"/>
                </a:moveTo>
                <a:cubicBezTo>
                  <a:pt x="274" y="182"/>
                  <a:pt x="274" y="182"/>
                  <a:pt x="274" y="182"/>
                </a:cubicBezTo>
                <a:cubicBezTo>
                  <a:pt x="238" y="237"/>
                  <a:pt x="238" y="237"/>
                  <a:pt x="238" y="237"/>
                </a:cubicBezTo>
                <a:cubicBezTo>
                  <a:pt x="237" y="236"/>
                  <a:pt x="235" y="236"/>
                  <a:pt x="234" y="236"/>
                </a:cubicBezTo>
                <a:cubicBezTo>
                  <a:pt x="234" y="166"/>
                  <a:pt x="234" y="166"/>
                  <a:pt x="234" y="166"/>
                </a:cubicBezTo>
                <a:lnTo>
                  <a:pt x="255" y="153"/>
                </a:lnTo>
                <a:close/>
                <a:moveTo>
                  <a:pt x="234" y="340"/>
                </a:moveTo>
                <a:cubicBezTo>
                  <a:pt x="235" y="340"/>
                  <a:pt x="237" y="339"/>
                  <a:pt x="238" y="339"/>
                </a:cubicBezTo>
                <a:cubicBezTo>
                  <a:pt x="274" y="394"/>
                  <a:pt x="274" y="394"/>
                  <a:pt x="274" y="394"/>
                </a:cubicBezTo>
                <a:cubicBezTo>
                  <a:pt x="255" y="422"/>
                  <a:pt x="255" y="422"/>
                  <a:pt x="255" y="422"/>
                </a:cubicBezTo>
                <a:cubicBezTo>
                  <a:pt x="234" y="409"/>
                  <a:pt x="234" y="409"/>
                  <a:pt x="234" y="409"/>
                </a:cubicBezTo>
                <a:lnTo>
                  <a:pt x="234" y="340"/>
                </a:lnTo>
                <a:close/>
                <a:moveTo>
                  <a:pt x="276" y="435"/>
                </a:moveTo>
                <a:cubicBezTo>
                  <a:pt x="288" y="416"/>
                  <a:pt x="288" y="416"/>
                  <a:pt x="288" y="416"/>
                </a:cubicBezTo>
                <a:cubicBezTo>
                  <a:pt x="300" y="435"/>
                  <a:pt x="300" y="435"/>
                  <a:pt x="300" y="435"/>
                </a:cubicBezTo>
                <a:cubicBezTo>
                  <a:pt x="288" y="442"/>
                  <a:pt x="288" y="442"/>
                  <a:pt x="288" y="442"/>
                </a:cubicBezTo>
                <a:lnTo>
                  <a:pt x="276" y="435"/>
                </a:lnTo>
                <a:close/>
                <a:moveTo>
                  <a:pt x="321" y="422"/>
                </a:moveTo>
                <a:cubicBezTo>
                  <a:pt x="302" y="394"/>
                  <a:pt x="302" y="394"/>
                  <a:pt x="302" y="394"/>
                </a:cubicBezTo>
                <a:cubicBezTo>
                  <a:pt x="338" y="339"/>
                  <a:pt x="338" y="339"/>
                  <a:pt x="338" y="339"/>
                </a:cubicBezTo>
                <a:cubicBezTo>
                  <a:pt x="339" y="339"/>
                  <a:pt x="341" y="340"/>
                  <a:pt x="343" y="340"/>
                </a:cubicBezTo>
                <a:cubicBezTo>
                  <a:pt x="343" y="409"/>
                  <a:pt x="343" y="409"/>
                  <a:pt x="343" y="409"/>
                </a:cubicBezTo>
                <a:lnTo>
                  <a:pt x="321" y="422"/>
                </a:lnTo>
                <a:close/>
                <a:moveTo>
                  <a:pt x="366" y="237"/>
                </a:moveTo>
                <a:cubicBezTo>
                  <a:pt x="366" y="181"/>
                  <a:pt x="366" y="181"/>
                  <a:pt x="366" y="181"/>
                </a:cubicBezTo>
                <a:cubicBezTo>
                  <a:pt x="423" y="215"/>
                  <a:pt x="423" y="215"/>
                  <a:pt x="423" y="215"/>
                </a:cubicBezTo>
                <a:cubicBezTo>
                  <a:pt x="421" y="220"/>
                  <a:pt x="420" y="226"/>
                  <a:pt x="420" y="231"/>
                </a:cubicBezTo>
                <a:cubicBezTo>
                  <a:pt x="420" y="236"/>
                  <a:pt x="421" y="240"/>
                  <a:pt x="422" y="244"/>
                </a:cubicBezTo>
                <a:cubicBezTo>
                  <a:pt x="395" y="257"/>
                  <a:pt x="395" y="257"/>
                  <a:pt x="395" y="257"/>
                </a:cubicBezTo>
                <a:cubicBezTo>
                  <a:pt x="388" y="247"/>
                  <a:pt x="378" y="240"/>
                  <a:pt x="366" y="237"/>
                </a:cubicBezTo>
                <a:close/>
                <a:moveTo>
                  <a:pt x="444" y="231"/>
                </a:moveTo>
                <a:cubicBezTo>
                  <a:pt x="444" y="216"/>
                  <a:pt x="457" y="203"/>
                  <a:pt x="473" y="203"/>
                </a:cubicBezTo>
                <a:cubicBezTo>
                  <a:pt x="489" y="203"/>
                  <a:pt x="502" y="216"/>
                  <a:pt x="502" y="231"/>
                </a:cubicBezTo>
                <a:cubicBezTo>
                  <a:pt x="502" y="247"/>
                  <a:pt x="489" y="260"/>
                  <a:pt x="473" y="260"/>
                </a:cubicBezTo>
                <a:cubicBezTo>
                  <a:pt x="457" y="260"/>
                  <a:pt x="444" y="247"/>
                  <a:pt x="444" y="231"/>
                </a:cubicBezTo>
                <a:close/>
                <a:moveTo>
                  <a:pt x="366" y="153"/>
                </a:moveTo>
                <a:cubicBezTo>
                  <a:pt x="366" y="141"/>
                  <a:pt x="366" y="141"/>
                  <a:pt x="366" y="141"/>
                </a:cubicBezTo>
                <a:cubicBezTo>
                  <a:pt x="372" y="139"/>
                  <a:pt x="377" y="137"/>
                  <a:pt x="381" y="134"/>
                </a:cubicBezTo>
                <a:cubicBezTo>
                  <a:pt x="425" y="189"/>
                  <a:pt x="425" y="189"/>
                  <a:pt x="425" y="189"/>
                </a:cubicBezTo>
                <a:lnTo>
                  <a:pt x="366" y="153"/>
                </a:lnTo>
                <a:close/>
                <a:moveTo>
                  <a:pt x="352" y="119"/>
                </a:moveTo>
                <a:cubicBezTo>
                  <a:pt x="336" y="119"/>
                  <a:pt x="323" y="106"/>
                  <a:pt x="323" y="90"/>
                </a:cubicBezTo>
                <a:cubicBezTo>
                  <a:pt x="323" y="74"/>
                  <a:pt x="336" y="61"/>
                  <a:pt x="352" y="61"/>
                </a:cubicBezTo>
                <a:cubicBezTo>
                  <a:pt x="368" y="61"/>
                  <a:pt x="381" y="74"/>
                  <a:pt x="381" y="90"/>
                </a:cubicBezTo>
                <a:cubicBezTo>
                  <a:pt x="381" y="106"/>
                  <a:pt x="368" y="119"/>
                  <a:pt x="352" y="119"/>
                </a:cubicBezTo>
                <a:close/>
                <a:moveTo>
                  <a:pt x="300" y="98"/>
                </a:moveTo>
                <a:cubicBezTo>
                  <a:pt x="288" y="105"/>
                  <a:pt x="288" y="105"/>
                  <a:pt x="288" y="105"/>
                </a:cubicBezTo>
                <a:cubicBezTo>
                  <a:pt x="276" y="98"/>
                  <a:pt x="276" y="98"/>
                  <a:pt x="276" y="98"/>
                </a:cubicBezTo>
                <a:cubicBezTo>
                  <a:pt x="277" y="95"/>
                  <a:pt x="277" y="92"/>
                  <a:pt x="277" y="90"/>
                </a:cubicBezTo>
                <a:cubicBezTo>
                  <a:pt x="277" y="89"/>
                  <a:pt x="277" y="88"/>
                  <a:pt x="277" y="88"/>
                </a:cubicBezTo>
                <a:cubicBezTo>
                  <a:pt x="299" y="88"/>
                  <a:pt x="299" y="88"/>
                  <a:pt x="299" y="88"/>
                </a:cubicBezTo>
                <a:cubicBezTo>
                  <a:pt x="299" y="88"/>
                  <a:pt x="299" y="89"/>
                  <a:pt x="299" y="90"/>
                </a:cubicBezTo>
                <a:cubicBezTo>
                  <a:pt x="299" y="92"/>
                  <a:pt x="299" y="95"/>
                  <a:pt x="300" y="98"/>
                </a:cubicBezTo>
                <a:close/>
                <a:moveTo>
                  <a:pt x="224" y="119"/>
                </a:moveTo>
                <a:cubicBezTo>
                  <a:pt x="208" y="119"/>
                  <a:pt x="195" y="106"/>
                  <a:pt x="195" y="90"/>
                </a:cubicBezTo>
                <a:cubicBezTo>
                  <a:pt x="195" y="74"/>
                  <a:pt x="208" y="61"/>
                  <a:pt x="224" y="61"/>
                </a:cubicBezTo>
                <a:cubicBezTo>
                  <a:pt x="240" y="61"/>
                  <a:pt x="253" y="74"/>
                  <a:pt x="253" y="90"/>
                </a:cubicBezTo>
                <a:cubicBezTo>
                  <a:pt x="253" y="106"/>
                  <a:pt x="240" y="119"/>
                  <a:pt x="224" y="119"/>
                </a:cubicBezTo>
                <a:close/>
                <a:moveTo>
                  <a:pt x="195" y="134"/>
                </a:moveTo>
                <a:cubicBezTo>
                  <a:pt x="199" y="137"/>
                  <a:pt x="204" y="139"/>
                  <a:pt x="210" y="141"/>
                </a:cubicBezTo>
                <a:cubicBezTo>
                  <a:pt x="210" y="153"/>
                  <a:pt x="210" y="153"/>
                  <a:pt x="210" y="153"/>
                </a:cubicBezTo>
                <a:cubicBezTo>
                  <a:pt x="151" y="189"/>
                  <a:pt x="151" y="189"/>
                  <a:pt x="151" y="189"/>
                </a:cubicBezTo>
                <a:lnTo>
                  <a:pt x="195" y="134"/>
                </a:lnTo>
                <a:close/>
                <a:moveTo>
                  <a:pt x="132" y="231"/>
                </a:moveTo>
                <a:cubicBezTo>
                  <a:pt x="132" y="247"/>
                  <a:pt x="119" y="260"/>
                  <a:pt x="103" y="260"/>
                </a:cubicBezTo>
                <a:cubicBezTo>
                  <a:pt x="87" y="260"/>
                  <a:pt x="74" y="247"/>
                  <a:pt x="74" y="231"/>
                </a:cubicBezTo>
                <a:cubicBezTo>
                  <a:pt x="74" y="216"/>
                  <a:pt x="87" y="203"/>
                  <a:pt x="103" y="203"/>
                </a:cubicBezTo>
                <a:cubicBezTo>
                  <a:pt x="119" y="203"/>
                  <a:pt x="132" y="216"/>
                  <a:pt x="132" y="231"/>
                </a:cubicBezTo>
                <a:close/>
                <a:moveTo>
                  <a:pt x="103" y="318"/>
                </a:moveTo>
                <a:cubicBezTo>
                  <a:pt x="119" y="318"/>
                  <a:pt x="132" y="331"/>
                  <a:pt x="132" y="347"/>
                </a:cubicBezTo>
                <a:cubicBezTo>
                  <a:pt x="132" y="363"/>
                  <a:pt x="119" y="376"/>
                  <a:pt x="103" y="376"/>
                </a:cubicBezTo>
                <a:cubicBezTo>
                  <a:pt x="87" y="376"/>
                  <a:pt x="74" y="363"/>
                  <a:pt x="74" y="347"/>
                </a:cubicBezTo>
                <a:cubicBezTo>
                  <a:pt x="74" y="331"/>
                  <a:pt x="87" y="318"/>
                  <a:pt x="103" y="318"/>
                </a:cubicBezTo>
                <a:close/>
                <a:moveTo>
                  <a:pt x="210" y="423"/>
                </a:moveTo>
                <a:cubicBezTo>
                  <a:pt x="210" y="435"/>
                  <a:pt x="210" y="435"/>
                  <a:pt x="210" y="435"/>
                </a:cubicBezTo>
                <a:cubicBezTo>
                  <a:pt x="204" y="436"/>
                  <a:pt x="199" y="439"/>
                  <a:pt x="195" y="442"/>
                </a:cubicBezTo>
                <a:cubicBezTo>
                  <a:pt x="151" y="387"/>
                  <a:pt x="151" y="387"/>
                  <a:pt x="151" y="387"/>
                </a:cubicBezTo>
                <a:lnTo>
                  <a:pt x="210" y="423"/>
                </a:lnTo>
                <a:close/>
                <a:moveTo>
                  <a:pt x="224" y="457"/>
                </a:moveTo>
                <a:cubicBezTo>
                  <a:pt x="240" y="457"/>
                  <a:pt x="253" y="470"/>
                  <a:pt x="253" y="486"/>
                </a:cubicBezTo>
                <a:cubicBezTo>
                  <a:pt x="253" y="488"/>
                  <a:pt x="253" y="491"/>
                  <a:pt x="252" y="493"/>
                </a:cubicBezTo>
                <a:cubicBezTo>
                  <a:pt x="251" y="495"/>
                  <a:pt x="250" y="496"/>
                  <a:pt x="250" y="498"/>
                </a:cubicBezTo>
                <a:cubicBezTo>
                  <a:pt x="246" y="508"/>
                  <a:pt x="236" y="515"/>
                  <a:pt x="224" y="515"/>
                </a:cubicBezTo>
                <a:cubicBezTo>
                  <a:pt x="208" y="515"/>
                  <a:pt x="195" y="502"/>
                  <a:pt x="195" y="486"/>
                </a:cubicBezTo>
                <a:cubicBezTo>
                  <a:pt x="195" y="470"/>
                  <a:pt x="208" y="457"/>
                  <a:pt x="224" y="457"/>
                </a:cubicBezTo>
                <a:close/>
                <a:moveTo>
                  <a:pt x="276" y="478"/>
                </a:moveTo>
                <a:cubicBezTo>
                  <a:pt x="288" y="471"/>
                  <a:pt x="288" y="471"/>
                  <a:pt x="288" y="471"/>
                </a:cubicBezTo>
                <a:cubicBezTo>
                  <a:pt x="300" y="478"/>
                  <a:pt x="300" y="478"/>
                  <a:pt x="300" y="478"/>
                </a:cubicBezTo>
                <a:cubicBezTo>
                  <a:pt x="299" y="480"/>
                  <a:pt x="299" y="483"/>
                  <a:pt x="299" y="486"/>
                </a:cubicBezTo>
                <a:cubicBezTo>
                  <a:pt x="299" y="487"/>
                  <a:pt x="299" y="487"/>
                  <a:pt x="299" y="488"/>
                </a:cubicBezTo>
                <a:cubicBezTo>
                  <a:pt x="277" y="488"/>
                  <a:pt x="277" y="488"/>
                  <a:pt x="277" y="488"/>
                </a:cubicBezTo>
                <a:cubicBezTo>
                  <a:pt x="277" y="487"/>
                  <a:pt x="277" y="487"/>
                  <a:pt x="277" y="486"/>
                </a:cubicBezTo>
                <a:cubicBezTo>
                  <a:pt x="277" y="483"/>
                  <a:pt x="277" y="480"/>
                  <a:pt x="276" y="478"/>
                </a:cubicBezTo>
                <a:close/>
                <a:moveTo>
                  <a:pt x="352" y="457"/>
                </a:moveTo>
                <a:cubicBezTo>
                  <a:pt x="368" y="457"/>
                  <a:pt x="381" y="470"/>
                  <a:pt x="381" y="486"/>
                </a:cubicBezTo>
                <a:cubicBezTo>
                  <a:pt x="381" y="502"/>
                  <a:pt x="368" y="515"/>
                  <a:pt x="352" y="515"/>
                </a:cubicBezTo>
                <a:cubicBezTo>
                  <a:pt x="336" y="515"/>
                  <a:pt x="323" y="502"/>
                  <a:pt x="323" y="486"/>
                </a:cubicBezTo>
                <a:cubicBezTo>
                  <a:pt x="323" y="470"/>
                  <a:pt x="336" y="457"/>
                  <a:pt x="352" y="457"/>
                </a:cubicBezTo>
                <a:close/>
                <a:moveTo>
                  <a:pt x="381" y="442"/>
                </a:moveTo>
                <a:cubicBezTo>
                  <a:pt x="377" y="439"/>
                  <a:pt x="371" y="436"/>
                  <a:pt x="366" y="435"/>
                </a:cubicBezTo>
                <a:cubicBezTo>
                  <a:pt x="366" y="423"/>
                  <a:pt x="366" y="423"/>
                  <a:pt x="366" y="423"/>
                </a:cubicBezTo>
                <a:cubicBezTo>
                  <a:pt x="425" y="387"/>
                  <a:pt x="425" y="387"/>
                  <a:pt x="425" y="387"/>
                </a:cubicBezTo>
                <a:lnTo>
                  <a:pt x="381" y="442"/>
                </a:lnTo>
                <a:close/>
                <a:moveTo>
                  <a:pt x="444" y="347"/>
                </a:moveTo>
                <a:cubicBezTo>
                  <a:pt x="444" y="331"/>
                  <a:pt x="457" y="318"/>
                  <a:pt x="473" y="318"/>
                </a:cubicBezTo>
                <a:cubicBezTo>
                  <a:pt x="489" y="318"/>
                  <a:pt x="502" y="331"/>
                  <a:pt x="502" y="347"/>
                </a:cubicBezTo>
                <a:cubicBezTo>
                  <a:pt x="502" y="363"/>
                  <a:pt x="489" y="376"/>
                  <a:pt x="473" y="376"/>
                </a:cubicBezTo>
                <a:cubicBezTo>
                  <a:pt x="457" y="376"/>
                  <a:pt x="444" y="363"/>
                  <a:pt x="444" y="347"/>
                </a:cubicBezTo>
                <a:close/>
                <a:moveTo>
                  <a:pt x="553" y="22"/>
                </a:moveTo>
                <a:cubicBezTo>
                  <a:pt x="553" y="219"/>
                  <a:pt x="553" y="219"/>
                  <a:pt x="553" y="219"/>
                </a:cubicBezTo>
                <a:cubicBezTo>
                  <a:pt x="525" y="219"/>
                  <a:pt x="525" y="219"/>
                  <a:pt x="525" y="219"/>
                </a:cubicBezTo>
                <a:cubicBezTo>
                  <a:pt x="519" y="196"/>
                  <a:pt x="498" y="179"/>
                  <a:pt x="473" y="179"/>
                </a:cubicBezTo>
                <a:cubicBezTo>
                  <a:pt x="466" y="179"/>
                  <a:pt x="458" y="180"/>
                  <a:pt x="452" y="183"/>
                </a:cubicBezTo>
                <a:cubicBezTo>
                  <a:pt x="398" y="116"/>
                  <a:pt x="398" y="116"/>
                  <a:pt x="398" y="116"/>
                </a:cubicBezTo>
                <a:cubicBezTo>
                  <a:pt x="402" y="108"/>
                  <a:pt x="405" y="99"/>
                  <a:pt x="405" y="90"/>
                </a:cubicBezTo>
                <a:cubicBezTo>
                  <a:pt x="405" y="60"/>
                  <a:pt x="381" y="37"/>
                  <a:pt x="352" y="37"/>
                </a:cubicBezTo>
                <a:cubicBezTo>
                  <a:pt x="332" y="37"/>
                  <a:pt x="315" y="48"/>
                  <a:pt x="306" y="64"/>
                </a:cubicBezTo>
                <a:cubicBezTo>
                  <a:pt x="270" y="64"/>
                  <a:pt x="270" y="64"/>
                  <a:pt x="270" y="64"/>
                </a:cubicBezTo>
                <a:cubicBezTo>
                  <a:pt x="261" y="48"/>
                  <a:pt x="244" y="37"/>
                  <a:pt x="224" y="37"/>
                </a:cubicBezTo>
                <a:cubicBezTo>
                  <a:pt x="195" y="37"/>
                  <a:pt x="171" y="60"/>
                  <a:pt x="171" y="90"/>
                </a:cubicBezTo>
                <a:cubicBezTo>
                  <a:pt x="171" y="99"/>
                  <a:pt x="174" y="108"/>
                  <a:pt x="178" y="116"/>
                </a:cubicBezTo>
                <a:cubicBezTo>
                  <a:pt x="124" y="183"/>
                  <a:pt x="124" y="183"/>
                  <a:pt x="124" y="183"/>
                </a:cubicBezTo>
                <a:cubicBezTo>
                  <a:pt x="118" y="180"/>
                  <a:pt x="110" y="179"/>
                  <a:pt x="103" y="179"/>
                </a:cubicBezTo>
                <a:cubicBezTo>
                  <a:pt x="77" y="179"/>
                  <a:pt x="57" y="196"/>
                  <a:pt x="51" y="219"/>
                </a:cubicBezTo>
                <a:cubicBezTo>
                  <a:pt x="23" y="219"/>
                  <a:pt x="23" y="219"/>
                  <a:pt x="23" y="219"/>
                </a:cubicBezTo>
                <a:cubicBezTo>
                  <a:pt x="23" y="22"/>
                  <a:pt x="23" y="22"/>
                  <a:pt x="23" y="22"/>
                </a:cubicBezTo>
                <a:lnTo>
                  <a:pt x="553" y="22"/>
                </a:lnTo>
                <a:close/>
                <a:moveTo>
                  <a:pt x="23" y="553"/>
                </a:moveTo>
                <a:cubicBezTo>
                  <a:pt x="23" y="359"/>
                  <a:pt x="23" y="359"/>
                  <a:pt x="23" y="359"/>
                </a:cubicBezTo>
                <a:cubicBezTo>
                  <a:pt x="51" y="359"/>
                  <a:pt x="51" y="359"/>
                  <a:pt x="51" y="359"/>
                </a:cubicBezTo>
                <a:cubicBezTo>
                  <a:pt x="57" y="383"/>
                  <a:pt x="78" y="400"/>
                  <a:pt x="103" y="400"/>
                </a:cubicBezTo>
                <a:cubicBezTo>
                  <a:pt x="111" y="400"/>
                  <a:pt x="119" y="398"/>
                  <a:pt x="126" y="395"/>
                </a:cubicBezTo>
                <a:cubicBezTo>
                  <a:pt x="178" y="460"/>
                  <a:pt x="178" y="460"/>
                  <a:pt x="178" y="460"/>
                </a:cubicBezTo>
                <a:cubicBezTo>
                  <a:pt x="174" y="467"/>
                  <a:pt x="171" y="476"/>
                  <a:pt x="171" y="486"/>
                </a:cubicBezTo>
                <a:cubicBezTo>
                  <a:pt x="171" y="515"/>
                  <a:pt x="195" y="539"/>
                  <a:pt x="224" y="539"/>
                </a:cubicBezTo>
                <a:cubicBezTo>
                  <a:pt x="244" y="539"/>
                  <a:pt x="261" y="528"/>
                  <a:pt x="270" y="512"/>
                </a:cubicBezTo>
                <a:cubicBezTo>
                  <a:pt x="306" y="512"/>
                  <a:pt x="306" y="512"/>
                  <a:pt x="306" y="512"/>
                </a:cubicBezTo>
                <a:cubicBezTo>
                  <a:pt x="315" y="528"/>
                  <a:pt x="332" y="539"/>
                  <a:pt x="352" y="539"/>
                </a:cubicBezTo>
                <a:cubicBezTo>
                  <a:pt x="381" y="539"/>
                  <a:pt x="405" y="515"/>
                  <a:pt x="405" y="486"/>
                </a:cubicBezTo>
                <a:cubicBezTo>
                  <a:pt x="405" y="476"/>
                  <a:pt x="402" y="467"/>
                  <a:pt x="398" y="460"/>
                </a:cubicBezTo>
                <a:cubicBezTo>
                  <a:pt x="450" y="395"/>
                  <a:pt x="450" y="395"/>
                  <a:pt x="450" y="395"/>
                </a:cubicBezTo>
                <a:cubicBezTo>
                  <a:pt x="457" y="398"/>
                  <a:pt x="465" y="400"/>
                  <a:pt x="473" y="400"/>
                </a:cubicBezTo>
                <a:cubicBezTo>
                  <a:pt x="499" y="400"/>
                  <a:pt x="519" y="383"/>
                  <a:pt x="525" y="359"/>
                </a:cubicBezTo>
                <a:cubicBezTo>
                  <a:pt x="553" y="359"/>
                  <a:pt x="553" y="359"/>
                  <a:pt x="553" y="359"/>
                </a:cubicBezTo>
                <a:cubicBezTo>
                  <a:pt x="553" y="553"/>
                  <a:pt x="553" y="553"/>
                  <a:pt x="553" y="553"/>
                </a:cubicBezTo>
                <a:lnTo>
                  <a:pt x="23" y="553"/>
                </a:lnTo>
                <a:close/>
              </a:path>
            </a:pathLst>
          </a:custGeom>
          <a:solidFill>
            <a:srgbClr val="000000"/>
          </a:solidFill>
          <a:ln>
            <a:noFill/>
          </a:ln>
        </p:spPr>
        <p:txBody>
          <a:bodyPr spcFirstLastPara="1" wrap="square" lIns="91410" tIns="45688" rIns="91410" bIns="45688" anchor="t" anchorCtr="0">
            <a:noAutofit/>
          </a:bodyPr>
          <a:lstStyle/>
          <a:p>
            <a:pPr marL="0" marR="0" lvl="0" indent="0" algn="l" defTabSz="914400" rtl="0" eaLnBrk="1" fontAlgn="auto" latinLnBrk="0" hangingPunct="1">
              <a:lnSpc>
                <a:spcPct val="100000"/>
              </a:lnSpc>
              <a:spcBef>
                <a:spcPts val="0"/>
              </a:spcBef>
              <a:spcAft>
                <a:spcPts val="0"/>
              </a:spcAft>
              <a:buClrTx/>
              <a:buSzPts val="500"/>
              <a:buFontTx/>
              <a:buNone/>
              <a:tabLst/>
              <a:defRPr/>
            </a:pPr>
            <a:endParaRPr kumimoji="0" lang="nl-NL" sz="666" b="0" i="0" u="none" strike="noStrike" kern="1200" cap="none" spc="0" normalizeH="0" baseline="0" noProof="1">
              <a:ln>
                <a:noFill/>
              </a:ln>
              <a:solidFill>
                <a:srgbClr val="D04A02"/>
              </a:solidFill>
              <a:effectLst/>
              <a:uLnTx/>
              <a:uFillTx/>
              <a:latin typeface="Aptos" panose="02110004020202020204"/>
              <a:ea typeface="+mn-ea"/>
              <a:cs typeface="+mn-cs"/>
            </a:endParaRPr>
          </a:p>
        </p:txBody>
      </p:sp>
      <p:sp>
        <p:nvSpPr>
          <p:cNvPr id="25" name="Google Shape;5293;p564">
            <a:extLst>
              <a:ext uri="{FF2B5EF4-FFF2-40B4-BE49-F238E27FC236}">
                <a16:creationId xmlns:a16="http://schemas.microsoft.com/office/drawing/2014/main" id="{904EC9B3-2D42-FACE-2672-80AF49D7DCD0}"/>
              </a:ext>
            </a:extLst>
          </p:cNvPr>
          <p:cNvSpPr/>
          <p:nvPr/>
        </p:nvSpPr>
        <p:spPr>
          <a:xfrm>
            <a:off x="9259604" y="3366976"/>
            <a:ext cx="110071" cy="1044000"/>
          </a:xfrm>
          <a:prstGeom prst="rect">
            <a:avLst/>
          </a:prstGeom>
          <a:solidFill>
            <a:schemeClr val="dk1"/>
          </a:solidFill>
          <a:ln>
            <a:noFill/>
          </a:ln>
        </p:spPr>
        <p:txBody>
          <a:bodyPr spcFirstLastPara="1" wrap="square" lIns="121835" tIns="121835" rIns="121835" bIns="121835"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kumimoji="0" lang="nl-NL" sz="1466" b="0" i="0" u="none" strike="noStrike" kern="1200" cap="none" spc="0" normalizeH="0" baseline="0" noProof="1">
              <a:ln>
                <a:noFill/>
              </a:ln>
              <a:solidFill>
                <a:srgbClr val="000000"/>
              </a:solidFill>
              <a:effectLst/>
              <a:uLnTx/>
              <a:uFillTx/>
              <a:latin typeface="Aptos" panose="02110004020202020204"/>
              <a:ea typeface="+mn-ea"/>
              <a:cs typeface="+mn-cs"/>
            </a:endParaRPr>
          </a:p>
        </p:txBody>
      </p:sp>
      <p:sp>
        <p:nvSpPr>
          <p:cNvPr id="26" name="Google Shape;5297;p564">
            <a:extLst>
              <a:ext uri="{FF2B5EF4-FFF2-40B4-BE49-F238E27FC236}">
                <a16:creationId xmlns:a16="http://schemas.microsoft.com/office/drawing/2014/main" id="{381E4390-EDE9-F1AC-C335-240E47CF3BA0}"/>
              </a:ext>
            </a:extLst>
          </p:cNvPr>
          <p:cNvSpPr/>
          <p:nvPr/>
        </p:nvSpPr>
        <p:spPr>
          <a:xfrm>
            <a:off x="9253830" y="3636183"/>
            <a:ext cx="205446" cy="205447"/>
          </a:xfrm>
          <a:prstGeom prst="diamond">
            <a:avLst/>
          </a:prstGeom>
          <a:solidFill>
            <a:schemeClr val="dk1"/>
          </a:solidFill>
          <a:ln>
            <a:noFill/>
          </a:ln>
        </p:spPr>
        <p:txBody>
          <a:bodyPr spcFirstLastPara="1" wrap="square" lIns="91410" tIns="91410" rIns="91410" bIns="91410"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kumimoji="0" lang="nl-NL" sz="1466" b="0" i="0" u="none" strike="noStrike" kern="1200" cap="none" spc="0" normalizeH="0" baseline="0" noProof="1">
              <a:ln>
                <a:noFill/>
              </a:ln>
              <a:solidFill>
                <a:srgbClr val="000000"/>
              </a:solidFill>
              <a:effectLst/>
              <a:uLnTx/>
              <a:uFillTx/>
              <a:latin typeface="Aptos" panose="02110004020202020204"/>
              <a:ea typeface="+mn-ea"/>
              <a:cs typeface="+mn-cs"/>
            </a:endParaRPr>
          </a:p>
        </p:txBody>
      </p:sp>
      <p:sp>
        <p:nvSpPr>
          <p:cNvPr id="27" name="Google Shape;5294;p564">
            <a:extLst>
              <a:ext uri="{FF2B5EF4-FFF2-40B4-BE49-F238E27FC236}">
                <a16:creationId xmlns:a16="http://schemas.microsoft.com/office/drawing/2014/main" id="{62F51D3E-A557-A8B3-5131-0DBCE252DFA9}"/>
              </a:ext>
            </a:extLst>
          </p:cNvPr>
          <p:cNvSpPr txBox="1"/>
          <p:nvPr/>
        </p:nvSpPr>
        <p:spPr>
          <a:xfrm>
            <a:off x="9360766" y="5419676"/>
            <a:ext cx="2735854" cy="745629"/>
          </a:xfrm>
          <a:prstGeom prst="rect">
            <a:avLst/>
          </a:prstGeom>
          <a:solidFill>
            <a:srgbClr val="EFEFEF"/>
          </a:solidFill>
          <a:ln>
            <a:noFill/>
          </a:ln>
        </p:spPr>
        <p:txBody>
          <a:bodyPr spcFirstLastPara="1" wrap="square" lIns="164524" tIns="144000" rIns="72000" bIns="91410" anchor="t" anchorCtr="0">
            <a:noAutofit/>
          </a:bodyPr>
          <a:lstStyle/>
          <a:p>
            <a:pPr>
              <a:buSzPts val="900"/>
              <a:defRPr/>
            </a:pPr>
            <a:r>
              <a:rPr lang="nl-NL" sz="1200" noProof="1">
                <a:solidFill>
                  <a:srgbClr val="000000"/>
                </a:solidFill>
                <a:latin typeface="Aptos" panose="02110004020202020204"/>
              </a:rPr>
              <a:t>Een vorm van AI die </a:t>
            </a:r>
            <a:r>
              <a:rPr lang="nl-NL" sz="1200" b="1" noProof="1">
                <a:solidFill>
                  <a:schemeClr val="accent2"/>
                </a:solidFill>
                <a:latin typeface="Aptos" panose="02110004020202020204"/>
              </a:rPr>
              <a:t>autonoom taken kan uitvoeren</a:t>
            </a:r>
            <a:r>
              <a:rPr lang="nl-NL" sz="1200" noProof="1">
                <a:solidFill>
                  <a:schemeClr val="accent2"/>
                </a:solidFill>
                <a:latin typeface="Aptos" panose="02110004020202020204"/>
              </a:rPr>
              <a:t> </a:t>
            </a:r>
            <a:r>
              <a:rPr lang="nl-NL" sz="1200" noProof="1">
                <a:solidFill>
                  <a:srgbClr val="000000"/>
                </a:solidFill>
                <a:latin typeface="Aptos" panose="02110004020202020204"/>
              </a:rPr>
              <a:t>door zelfstandig beslissing te nemen.</a:t>
            </a:r>
          </a:p>
        </p:txBody>
      </p:sp>
      <p:sp>
        <p:nvSpPr>
          <p:cNvPr id="28" name="Google Shape;14570;p907">
            <a:extLst>
              <a:ext uri="{FF2B5EF4-FFF2-40B4-BE49-F238E27FC236}">
                <a16:creationId xmlns:a16="http://schemas.microsoft.com/office/drawing/2014/main" id="{7CBE2A57-C120-76A3-28BA-FD32F65AB48C}"/>
              </a:ext>
            </a:extLst>
          </p:cNvPr>
          <p:cNvSpPr/>
          <p:nvPr/>
        </p:nvSpPr>
        <p:spPr>
          <a:xfrm>
            <a:off x="9258075" y="5419676"/>
            <a:ext cx="111600" cy="745629"/>
          </a:xfrm>
          <a:prstGeom prst="rect">
            <a:avLst/>
          </a:prstGeom>
          <a:solidFill>
            <a:schemeClr val="tx1"/>
          </a:solidFill>
          <a:ln>
            <a:noFill/>
          </a:ln>
        </p:spPr>
        <p:txBody>
          <a:bodyPr spcFirstLastPara="1" wrap="square" lIns="121835" tIns="121835" rIns="121835" bIns="121835" anchor="ctr" anchorCtr="0">
            <a:noAutofit/>
          </a:bodyPr>
          <a:lstStyle/>
          <a:p>
            <a:pPr algn="r" defTabSz="1218804">
              <a:buClr>
                <a:srgbClr val="000000"/>
              </a:buClr>
              <a:buSzPts val="1100"/>
            </a:pPr>
            <a:endParaRPr lang="nl-NL" sz="1467" b="1" kern="0" noProof="1">
              <a:solidFill>
                <a:srgbClr val="FFFFFF"/>
              </a:solidFill>
              <a:latin typeface="Arial"/>
              <a:cs typeface="Arial"/>
              <a:sym typeface="Arial"/>
            </a:endParaRPr>
          </a:p>
        </p:txBody>
      </p:sp>
      <p:sp>
        <p:nvSpPr>
          <p:cNvPr id="29" name="Google Shape;14570;p907">
            <a:extLst>
              <a:ext uri="{FF2B5EF4-FFF2-40B4-BE49-F238E27FC236}">
                <a16:creationId xmlns:a16="http://schemas.microsoft.com/office/drawing/2014/main" id="{38198BDB-4E45-D0F3-51B9-0FDF126EDCB5}"/>
              </a:ext>
            </a:extLst>
          </p:cNvPr>
          <p:cNvSpPr/>
          <p:nvPr/>
        </p:nvSpPr>
        <p:spPr>
          <a:xfrm>
            <a:off x="7630885" y="5350900"/>
            <a:ext cx="1627936" cy="814406"/>
          </a:xfrm>
          <a:prstGeom prst="rect">
            <a:avLst/>
          </a:prstGeom>
          <a:solidFill>
            <a:schemeClr val="accent2"/>
          </a:solidFill>
          <a:ln>
            <a:noFill/>
          </a:ln>
        </p:spPr>
        <p:txBody>
          <a:bodyPr spcFirstLastPara="1" wrap="square" lIns="792000" tIns="121835" rIns="36000" bIns="72000" anchor="b" anchorCtr="0">
            <a:noAutofit/>
          </a:bodyPr>
          <a:lstStyle/>
          <a:p>
            <a:pPr marL="0" marR="0" lvl="0" indent="0" defTabSz="1218804" rtl="0" eaLnBrk="1" fontAlgn="auto" latinLnBrk="0" hangingPunct="1">
              <a:lnSpc>
                <a:spcPct val="100000"/>
              </a:lnSpc>
              <a:spcBef>
                <a:spcPts val="0"/>
              </a:spcBef>
              <a:spcAft>
                <a:spcPts val="0"/>
              </a:spcAft>
              <a:buClr>
                <a:srgbClr val="000000"/>
              </a:buClr>
              <a:buSzPts val="1100"/>
              <a:buFontTx/>
              <a:buNone/>
              <a:tabLst/>
              <a:defRPr/>
            </a:pPr>
            <a:r>
              <a:rPr kumimoji="0" lang="nl-NL" sz="1467" b="1" i="0" u="none" strike="noStrike" kern="0" cap="none" spc="0" normalizeH="0" baseline="0" noProof="1">
                <a:ln>
                  <a:noFill/>
                </a:ln>
                <a:solidFill>
                  <a:srgbClr val="FFFFFF"/>
                </a:solidFill>
                <a:effectLst/>
                <a:uLnTx/>
                <a:uFillTx/>
                <a:latin typeface="Arial"/>
                <a:ea typeface="+mn-ea"/>
                <a:cs typeface="Arial"/>
                <a:sym typeface="Arial"/>
              </a:rPr>
              <a:t>Agentic AI</a:t>
            </a:r>
            <a:endParaRPr kumimoji="0" lang="nl-NL" sz="1200" b="0" i="0" u="none" strike="noStrike" kern="0" cap="none" spc="0" normalizeH="0" baseline="0" noProof="1">
              <a:ln>
                <a:noFill/>
              </a:ln>
              <a:solidFill>
                <a:srgbClr val="FFFFFF"/>
              </a:solidFill>
              <a:effectLst/>
              <a:uLnTx/>
              <a:uFillTx/>
              <a:latin typeface="Arial"/>
              <a:ea typeface="Arial"/>
              <a:cs typeface="Arial"/>
              <a:sym typeface="Arial"/>
            </a:endParaRPr>
          </a:p>
        </p:txBody>
      </p:sp>
      <p:sp>
        <p:nvSpPr>
          <p:cNvPr id="30" name="Google Shape;5297;p564">
            <a:extLst>
              <a:ext uri="{FF2B5EF4-FFF2-40B4-BE49-F238E27FC236}">
                <a16:creationId xmlns:a16="http://schemas.microsoft.com/office/drawing/2014/main" id="{A99DE860-5A05-ABC4-E0AD-F4FEEA4B73EF}"/>
              </a:ext>
            </a:extLst>
          </p:cNvPr>
          <p:cNvSpPr/>
          <p:nvPr/>
        </p:nvSpPr>
        <p:spPr>
          <a:xfrm>
            <a:off x="9253830" y="5631272"/>
            <a:ext cx="205446" cy="205447"/>
          </a:xfrm>
          <a:prstGeom prst="diamond">
            <a:avLst/>
          </a:prstGeom>
          <a:solidFill>
            <a:schemeClr val="dk1"/>
          </a:solidFill>
          <a:ln>
            <a:noFill/>
          </a:ln>
        </p:spPr>
        <p:txBody>
          <a:bodyPr spcFirstLastPara="1" wrap="square" lIns="91410" tIns="91410" rIns="91410" bIns="91410"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kumimoji="0" lang="nl-NL" sz="1466" b="0" i="0" u="none" strike="noStrike" kern="1200" cap="none" spc="0" normalizeH="0" baseline="0" noProof="1">
              <a:ln>
                <a:noFill/>
              </a:ln>
              <a:solidFill>
                <a:srgbClr val="000000"/>
              </a:solidFill>
              <a:effectLst/>
              <a:uLnTx/>
              <a:uFillTx/>
              <a:latin typeface="Aptos" panose="02110004020202020204"/>
              <a:ea typeface="+mn-ea"/>
              <a:cs typeface="+mn-cs"/>
            </a:endParaRPr>
          </a:p>
        </p:txBody>
      </p:sp>
      <p:sp>
        <p:nvSpPr>
          <p:cNvPr id="31" name="Google Shape;14570;p907">
            <a:extLst>
              <a:ext uri="{FF2B5EF4-FFF2-40B4-BE49-F238E27FC236}">
                <a16:creationId xmlns:a16="http://schemas.microsoft.com/office/drawing/2014/main" id="{CCFFAE36-F0EE-FC9D-0920-25EC7DA56FC1}"/>
              </a:ext>
            </a:extLst>
          </p:cNvPr>
          <p:cNvSpPr/>
          <p:nvPr/>
        </p:nvSpPr>
        <p:spPr>
          <a:xfrm>
            <a:off x="7635654" y="4487046"/>
            <a:ext cx="1626801" cy="867550"/>
          </a:xfrm>
          <a:prstGeom prst="rect">
            <a:avLst/>
          </a:prstGeom>
          <a:solidFill>
            <a:schemeClr val="accent2">
              <a:lumMod val="60000"/>
              <a:lumOff val="40000"/>
            </a:schemeClr>
          </a:solidFill>
          <a:ln>
            <a:noFill/>
          </a:ln>
        </p:spPr>
        <p:txBody>
          <a:bodyPr spcFirstLastPara="1" wrap="square" lIns="251999" tIns="121835" rIns="36000" bIns="72000" anchor="t" anchorCtr="0">
            <a:noAutofit/>
          </a:bodyPr>
          <a:lstStyle/>
          <a:p>
            <a:pPr marL="0" marR="0" lvl="0" indent="0" algn="l" defTabSz="1218804" rtl="0" eaLnBrk="1" fontAlgn="auto" latinLnBrk="0" hangingPunct="1">
              <a:lnSpc>
                <a:spcPct val="100000"/>
              </a:lnSpc>
              <a:spcBef>
                <a:spcPts val="0"/>
              </a:spcBef>
              <a:spcAft>
                <a:spcPts val="0"/>
              </a:spcAft>
              <a:buClr>
                <a:srgbClr val="000000"/>
              </a:buClr>
              <a:buSzPts val="1100"/>
              <a:buFontTx/>
              <a:buNone/>
              <a:tabLst/>
              <a:defRPr/>
            </a:pPr>
            <a:r>
              <a:rPr lang="nl-NL" sz="1467" b="1" kern="0" noProof="1">
                <a:solidFill>
                  <a:srgbClr val="FFFFFF"/>
                </a:solidFill>
                <a:latin typeface="Arial"/>
                <a:cs typeface="Arial"/>
                <a:sym typeface="Arial"/>
              </a:rPr>
              <a:t>Generatieve</a:t>
            </a:r>
            <a:r>
              <a:rPr kumimoji="0" lang="nl-NL" sz="1467" b="1" i="0" u="none" strike="noStrike" kern="0" cap="none" spc="0" normalizeH="0" baseline="0" noProof="1">
                <a:ln>
                  <a:noFill/>
                </a:ln>
                <a:solidFill>
                  <a:srgbClr val="FFFFFF"/>
                </a:solidFill>
                <a:effectLst/>
                <a:uLnTx/>
                <a:uFillTx/>
                <a:latin typeface="Arial"/>
                <a:ea typeface="+mn-ea"/>
                <a:cs typeface="Arial"/>
                <a:sym typeface="Arial"/>
              </a:rPr>
              <a:t> AI</a:t>
            </a:r>
            <a:endParaRPr kumimoji="0" lang="nl-NL" sz="1200" b="0" i="0" u="none" strike="noStrike" kern="0" cap="none" spc="0" normalizeH="0" baseline="0" noProof="1">
              <a:ln>
                <a:noFill/>
              </a:ln>
              <a:solidFill>
                <a:srgbClr val="FFFFFF"/>
              </a:solidFill>
              <a:effectLst/>
              <a:uLnTx/>
              <a:uFillTx/>
              <a:latin typeface="Arial"/>
              <a:ea typeface="Arial"/>
              <a:cs typeface="Arial"/>
              <a:sym typeface="Arial"/>
            </a:endParaRPr>
          </a:p>
        </p:txBody>
      </p:sp>
      <p:grpSp>
        <p:nvGrpSpPr>
          <p:cNvPr id="32" name="Group 31">
            <a:extLst>
              <a:ext uri="{FF2B5EF4-FFF2-40B4-BE49-F238E27FC236}">
                <a16:creationId xmlns:a16="http://schemas.microsoft.com/office/drawing/2014/main" id="{0B4D93BE-5E2E-ACEF-8FB4-7E57311D629C}"/>
              </a:ext>
            </a:extLst>
          </p:cNvPr>
          <p:cNvGrpSpPr/>
          <p:nvPr/>
        </p:nvGrpSpPr>
        <p:grpSpPr>
          <a:xfrm>
            <a:off x="7711274" y="5456077"/>
            <a:ext cx="597600" cy="597600"/>
            <a:chOff x="7841901" y="4651230"/>
            <a:chExt cx="597600" cy="597600"/>
          </a:xfrm>
        </p:grpSpPr>
        <p:grpSp>
          <p:nvGrpSpPr>
            <p:cNvPr id="33" name="Graphic 10" descr="Robot Hand outline">
              <a:extLst>
                <a:ext uri="{FF2B5EF4-FFF2-40B4-BE49-F238E27FC236}">
                  <a16:creationId xmlns:a16="http://schemas.microsoft.com/office/drawing/2014/main" id="{48D62622-F97A-04BA-760A-9A02B5635C5E}"/>
                </a:ext>
              </a:extLst>
            </p:cNvPr>
            <p:cNvGrpSpPr>
              <a:grpSpLocks noChangeAspect="1"/>
            </p:cNvGrpSpPr>
            <p:nvPr/>
          </p:nvGrpSpPr>
          <p:grpSpPr>
            <a:xfrm>
              <a:off x="7899450" y="4737529"/>
              <a:ext cx="501431" cy="468000"/>
              <a:chOff x="5676900" y="3105150"/>
              <a:chExt cx="715279" cy="604800"/>
            </a:xfrm>
            <a:solidFill>
              <a:schemeClr val="bg1"/>
            </a:solidFill>
          </p:grpSpPr>
          <p:sp>
            <p:nvSpPr>
              <p:cNvPr id="35" name="Freeform 34">
                <a:extLst>
                  <a:ext uri="{FF2B5EF4-FFF2-40B4-BE49-F238E27FC236}">
                    <a16:creationId xmlns:a16="http://schemas.microsoft.com/office/drawing/2014/main" id="{5E78313F-251D-7F3A-E76D-8D305765DD0A}"/>
                  </a:ext>
                </a:extLst>
              </p:cNvPr>
              <p:cNvSpPr>
                <a:spLocks noChangeAspect="1"/>
              </p:cNvSpPr>
              <p:nvPr/>
            </p:nvSpPr>
            <p:spPr>
              <a:xfrm>
                <a:off x="5676900" y="3105150"/>
                <a:ext cx="715279" cy="604800"/>
              </a:xfrm>
              <a:custGeom>
                <a:avLst/>
                <a:gdLst>
                  <a:gd name="csX0" fmla="*/ 821922 w 828696"/>
                  <a:gd name="csY0" fmla="*/ 219913 h 638174"/>
                  <a:gd name="csX1" fmla="*/ 814302 w 828696"/>
                  <a:gd name="csY1" fmla="*/ 211217 h 638174"/>
                  <a:gd name="csX2" fmla="*/ 713603 w 828696"/>
                  <a:gd name="csY2" fmla="*/ 190700 h 638174"/>
                  <a:gd name="csX3" fmla="*/ 704974 w 828696"/>
                  <a:gd name="csY3" fmla="*/ 193291 h 638174"/>
                  <a:gd name="csX4" fmla="*/ 692325 w 828696"/>
                  <a:gd name="csY4" fmla="*/ 205940 h 638174"/>
                  <a:gd name="csX5" fmla="*/ 507082 w 828696"/>
                  <a:gd name="csY5" fmla="*/ 22584 h 638174"/>
                  <a:gd name="csX6" fmla="*/ 416976 w 828696"/>
                  <a:gd name="csY6" fmla="*/ 13630 h 638174"/>
                  <a:gd name="csX7" fmla="*/ 216056 w 828696"/>
                  <a:gd name="csY7" fmla="*/ 171679 h 638174"/>
                  <a:gd name="csX8" fmla="*/ 209550 w 828696"/>
                  <a:gd name="csY8" fmla="*/ 171450 h 638174"/>
                  <a:gd name="csX9" fmla="*/ 38100 w 828696"/>
                  <a:gd name="csY9" fmla="*/ 342900 h 638174"/>
                  <a:gd name="csX10" fmla="*/ 38100 w 828696"/>
                  <a:gd name="csY10" fmla="*/ 543877 h 638174"/>
                  <a:gd name="csX11" fmla="*/ 0 w 828696"/>
                  <a:gd name="csY11" fmla="*/ 590550 h 638174"/>
                  <a:gd name="csX12" fmla="*/ 0 w 828696"/>
                  <a:gd name="csY12" fmla="*/ 638175 h 638174"/>
                  <a:gd name="csX13" fmla="*/ 419100 w 828696"/>
                  <a:gd name="csY13" fmla="*/ 638175 h 638174"/>
                  <a:gd name="csX14" fmla="*/ 419100 w 828696"/>
                  <a:gd name="csY14" fmla="*/ 590550 h 638174"/>
                  <a:gd name="csX15" fmla="*/ 380467 w 828696"/>
                  <a:gd name="csY15" fmla="*/ 543877 h 638174"/>
                  <a:gd name="csX16" fmla="*/ 381000 w 828696"/>
                  <a:gd name="csY16" fmla="*/ 342900 h 638174"/>
                  <a:gd name="csX17" fmla="*/ 381000 w 828696"/>
                  <a:gd name="csY17" fmla="*/ 342900 h 638174"/>
                  <a:gd name="csX18" fmla="*/ 344214 w 828696"/>
                  <a:gd name="csY18" fmla="*/ 237420 h 638174"/>
                  <a:gd name="csX19" fmla="*/ 434569 w 828696"/>
                  <a:gd name="csY19" fmla="*/ 129311 h 638174"/>
                  <a:gd name="csX20" fmla="*/ 478907 w 828696"/>
                  <a:gd name="csY20" fmla="*/ 129645 h 638174"/>
                  <a:gd name="csX21" fmla="*/ 624954 w 828696"/>
                  <a:gd name="csY21" fmla="*/ 273310 h 638174"/>
                  <a:gd name="csX22" fmla="*/ 611086 w 828696"/>
                  <a:gd name="csY22" fmla="*/ 287169 h 638174"/>
                  <a:gd name="csX23" fmla="*/ 608467 w 828696"/>
                  <a:gd name="csY23" fmla="*/ 295742 h 638174"/>
                  <a:gd name="csX24" fmla="*/ 627945 w 828696"/>
                  <a:gd name="csY24" fmla="*/ 397497 h 638174"/>
                  <a:gd name="csX25" fmla="*/ 636670 w 828696"/>
                  <a:gd name="csY25" fmla="*/ 405203 h 638174"/>
                  <a:gd name="csX26" fmla="*/ 737692 w 828696"/>
                  <a:gd name="csY26" fmla="*/ 411937 h 638174"/>
                  <a:gd name="csX27" fmla="*/ 738340 w 828696"/>
                  <a:gd name="csY27" fmla="*/ 411937 h 638174"/>
                  <a:gd name="csX28" fmla="*/ 748174 w 828696"/>
                  <a:gd name="csY28" fmla="*/ 402722 h 638174"/>
                  <a:gd name="csX29" fmla="*/ 738959 w 828696"/>
                  <a:gd name="csY29" fmla="*/ 392887 h 638174"/>
                  <a:gd name="csX30" fmla="*/ 645271 w 828696"/>
                  <a:gd name="csY30" fmla="*/ 386648 h 638174"/>
                  <a:gd name="csX31" fmla="*/ 628126 w 828696"/>
                  <a:gd name="csY31" fmla="*/ 297066 h 638174"/>
                  <a:gd name="csX32" fmla="*/ 714804 w 828696"/>
                  <a:gd name="csY32" fmla="*/ 210388 h 638174"/>
                  <a:gd name="csX33" fmla="*/ 803386 w 828696"/>
                  <a:gd name="csY33" fmla="*/ 228428 h 638174"/>
                  <a:gd name="csX34" fmla="*/ 809625 w 828696"/>
                  <a:gd name="csY34" fmla="*/ 322202 h 638174"/>
                  <a:gd name="csX35" fmla="*/ 819760 w 828696"/>
                  <a:gd name="csY35" fmla="*/ 331079 h 638174"/>
                  <a:gd name="csX36" fmla="*/ 828678 w 828696"/>
                  <a:gd name="csY36" fmla="*/ 320985 h 638174"/>
                  <a:gd name="csX37" fmla="*/ 828675 w 828696"/>
                  <a:gd name="csY37" fmla="*/ 320935 h 638174"/>
                  <a:gd name="csX38" fmla="*/ 400050 w 828696"/>
                  <a:gd name="csY38" fmla="*/ 590550 h 638174"/>
                  <a:gd name="csX39" fmla="*/ 400050 w 828696"/>
                  <a:gd name="csY39" fmla="*/ 619125 h 638174"/>
                  <a:gd name="csX40" fmla="*/ 19050 w 828696"/>
                  <a:gd name="csY40" fmla="*/ 619125 h 638174"/>
                  <a:gd name="csX41" fmla="*/ 19050 w 828696"/>
                  <a:gd name="csY41" fmla="*/ 590550 h 638174"/>
                  <a:gd name="csX42" fmla="*/ 47625 w 828696"/>
                  <a:gd name="csY42" fmla="*/ 561975 h 638174"/>
                  <a:gd name="csX43" fmla="*/ 371475 w 828696"/>
                  <a:gd name="csY43" fmla="*/ 561975 h 638174"/>
                  <a:gd name="csX44" fmla="*/ 400050 w 828696"/>
                  <a:gd name="csY44" fmla="*/ 590550 h 638174"/>
                  <a:gd name="csX45" fmla="*/ 361950 w 828696"/>
                  <a:gd name="csY45" fmla="*/ 342900 h 638174"/>
                  <a:gd name="csX46" fmla="*/ 361417 w 828696"/>
                  <a:gd name="csY46" fmla="*/ 542925 h 638174"/>
                  <a:gd name="csX47" fmla="*/ 57150 w 828696"/>
                  <a:gd name="csY47" fmla="*/ 542925 h 638174"/>
                  <a:gd name="csX48" fmla="*/ 57150 w 828696"/>
                  <a:gd name="csY48" fmla="*/ 342900 h 638174"/>
                  <a:gd name="csX49" fmla="*/ 190414 w 828696"/>
                  <a:gd name="csY49" fmla="*/ 191862 h 638174"/>
                  <a:gd name="csX50" fmla="*/ 152219 w 828696"/>
                  <a:gd name="csY50" fmla="*/ 221932 h 638174"/>
                  <a:gd name="csX51" fmla="*/ 142351 w 828696"/>
                  <a:gd name="csY51" fmla="*/ 333584 h 638174"/>
                  <a:gd name="csX52" fmla="*/ 203102 w 828696"/>
                  <a:gd name="csY52" fmla="*/ 361950 h 638174"/>
                  <a:gd name="csX53" fmla="*/ 206578 w 828696"/>
                  <a:gd name="csY53" fmla="*/ 361864 h 638174"/>
                  <a:gd name="csX54" fmla="*/ 263843 w 828696"/>
                  <a:gd name="csY54" fmla="*/ 333556 h 638174"/>
                  <a:gd name="csX55" fmla="*/ 331765 w 828696"/>
                  <a:gd name="csY55" fmla="*/ 252289 h 638174"/>
                  <a:gd name="csX56" fmla="*/ 361950 w 828696"/>
                  <a:gd name="csY56" fmla="*/ 342900 h 638174"/>
                  <a:gd name="csX57" fmla="*/ 249250 w 828696"/>
                  <a:gd name="csY57" fmla="*/ 321326 h 638174"/>
                  <a:gd name="csX58" fmla="*/ 205740 w 828696"/>
                  <a:gd name="csY58" fmla="*/ 342833 h 638174"/>
                  <a:gd name="csX59" fmla="*/ 160515 w 828696"/>
                  <a:gd name="csY59" fmla="*/ 325260 h 638174"/>
                  <a:gd name="csX60" fmla="*/ 160470 w 828696"/>
                  <a:gd name="csY60" fmla="*/ 240127 h 638174"/>
                  <a:gd name="csX61" fmla="*/ 164221 w 828696"/>
                  <a:gd name="csY61" fmla="*/ 236677 h 638174"/>
                  <a:gd name="csX62" fmla="*/ 390916 w 828696"/>
                  <a:gd name="csY62" fmla="*/ 58226 h 638174"/>
                  <a:gd name="csX63" fmla="*/ 391068 w 828696"/>
                  <a:gd name="csY63" fmla="*/ 58312 h 638174"/>
                  <a:gd name="csX64" fmla="*/ 417414 w 828696"/>
                  <a:gd name="csY64" fmla="*/ 120034 h 638174"/>
                  <a:gd name="csX65" fmla="*/ 409975 w 828696"/>
                  <a:gd name="csY65" fmla="*/ 72885 h 638174"/>
                  <a:gd name="csX66" fmla="*/ 450990 w 828696"/>
                  <a:gd name="csY66" fmla="*/ 19461 h 638174"/>
                  <a:gd name="csX67" fmla="*/ 504414 w 828696"/>
                  <a:gd name="csY67" fmla="*/ 60476 h 638174"/>
                  <a:gd name="csX68" fmla="*/ 463399 w 828696"/>
                  <a:gd name="csY68" fmla="*/ 113900 h 638174"/>
                  <a:gd name="csX69" fmla="*/ 450990 w 828696"/>
                  <a:gd name="csY69" fmla="*/ 113900 h 638174"/>
                  <a:gd name="csX70" fmla="*/ 409975 w 828696"/>
                  <a:gd name="csY70" fmla="*/ 72885 h 638174"/>
                  <a:gd name="csX71" fmla="*/ 524008 w 828696"/>
                  <a:gd name="csY71" fmla="*/ 66065 h 638174"/>
                  <a:gd name="csX72" fmla="*/ 678542 w 828696"/>
                  <a:gd name="csY72" fmla="*/ 219075 h 638174"/>
                  <a:gd name="csX73" fmla="*/ 638118 w 828696"/>
                  <a:gd name="csY73" fmla="*/ 259509 h 638174"/>
                  <a:gd name="csX74" fmla="*/ 496605 w 828696"/>
                  <a:gd name="csY74" fmla="*/ 120339 h 638174"/>
                  <a:gd name="csX75" fmla="*/ 523875 w 828696"/>
                  <a:gd name="csY75" fmla="*/ 67627 h 638174"/>
                  <a:gd name="csX76" fmla="*/ 523875 w 828696"/>
                  <a:gd name="csY76" fmla="*/ 66161 h 638174"/>
                  <a:gd name="csX77" fmla="*/ 524008 w 828696"/>
                  <a:gd name="csY77" fmla="*/ 66065 h 6381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Lst>
                <a:rect l="l" t="t" r="r" b="b"/>
                <a:pathLst>
                  <a:path w="828696" h="638174">
                    <a:moveTo>
                      <a:pt x="821922" y="219913"/>
                    </a:moveTo>
                    <a:cubicBezTo>
                      <a:pt x="821633" y="215628"/>
                      <a:pt x="818512" y="212066"/>
                      <a:pt x="814302" y="211217"/>
                    </a:cubicBezTo>
                    <a:lnTo>
                      <a:pt x="713603" y="190700"/>
                    </a:lnTo>
                    <a:cubicBezTo>
                      <a:pt x="710474" y="190035"/>
                      <a:pt x="707221" y="191012"/>
                      <a:pt x="704974" y="193291"/>
                    </a:cubicBezTo>
                    <a:lnTo>
                      <a:pt x="692325" y="205940"/>
                    </a:lnTo>
                    <a:lnTo>
                      <a:pt x="507082" y="22584"/>
                    </a:lnTo>
                    <a:cubicBezTo>
                      <a:pt x="484081" y="-3643"/>
                      <a:pt x="444689" y="-7557"/>
                      <a:pt x="416976" y="13630"/>
                    </a:cubicBezTo>
                    <a:lnTo>
                      <a:pt x="216056" y="171679"/>
                    </a:lnTo>
                    <a:cubicBezTo>
                      <a:pt x="213893" y="171583"/>
                      <a:pt x="211741" y="171450"/>
                      <a:pt x="209550" y="171450"/>
                    </a:cubicBezTo>
                    <a:cubicBezTo>
                      <a:pt x="114907" y="171560"/>
                      <a:pt x="38210" y="248257"/>
                      <a:pt x="38100" y="342900"/>
                    </a:cubicBezTo>
                    <a:lnTo>
                      <a:pt x="38100" y="543877"/>
                    </a:lnTo>
                    <a:cubicBezTo>
                      <a:pt x="15941" y="548434"/>
                      <a:pt x="29" y="567927"/>
                      <a:pt x="0" y="590550"/>
                    </a:cubicBezTo>
                    <a:lnTo>
                      <a:pt x="0" y="638175"/>
                    </a:lnTo>
                    <a:lnTo>
                      <a:pt x="419100" y="638175"/>
                    </a:lnTo>
                    <a:lnTo>
                      <a:pt x="419100" y="590550"/>
                    </a:lnTo>
                    <a:cubicBezTo>
                      <a:pt x="419035" y="567758"/>
                      <a:pt x="402846" y="548199"/>
                      <a:pt x="380467" y="543877"/>
                    </a:cubicBezTo>
                    <a:lnTo>
                      <a:pt x="381000" y="342900"/>
                    </a:lnTo>
                    <a:lnTo>
                      <a:pt x="381000" y="342900"/>
                    </a:lnTo>
                    <a:cubicBezTo>
                      <a:pt x="380965" y="304601"/>
                      <a:pt x="368003" y="267435"/>
                      <a:pt x="344214" y="237420"/>
                    </a:cubicBezTo>
                    <a:lnTo>
                      <a:pt x="434569" y="129311"/>
                    </a:lnTo>
                    <a:cubicBezTo>
                      <a:pt x="448859" y="134579"/>
                      <a:pt x="464539" y="134697"/>
                      <a:pt x="478907" y="129645"/>
                    </a:cubicBezTo>
                    <a:lnTo>
                      <a:pt x="624954" y="273310"/>
                    </a:lnTo>
                    <a:lnTo>
                      <a:pt x="611086" y="287169"/>
                    </a:lnTo>
                    <a:cubicBezTo>
                      <a:pt x="608839" y="289411"/>
                      <a:pt x="607857" y="292626"/>
                      <a:pt x="608467" y="295742"/>
                    </a:cubicBezTo>
                    <a:lnTo>
                      <a:pt x="627945" y="397497"/>
                    </a:lnTo>
                    <a:cubicBezTo>
                      <a:pt x="628763" y="401751"/>
                      <a:pt x="632348" y="404917"/>
                      <a:pt x="636670" y="405203"/>
                    </a:cubicBezTo>
                    <a:lnTo>
                      <a:pt x="737692" y="411937"/>
                    </a:lnTo>
                    <a:lnTo>
                      <a:pt x="738340" y="411937"/>
                    </a:lnTo>
                    <a:cubicBezTo>
                      <a:pt x="743601" y="412108"/>
                      <a:pt x="748003" y="407982"/>
                      <a:pt x="748174" y="402722"/>
                    </a:cubicBezTo>
                    <a:cubicBezTo>
                      <a:pt x="748346" y="397461"/>
                      <a:pt x="744220" y="393059"/>
                      <a:pt x="738959" y="392887"/>
                    </a:cubicBezTo>
                    <a:lnTo>
                      <a:pt x="645271" y="386648"/>
                    </a:lnTo>
                    <a:lnTo>
                      <a:pt x="628126" y="297066"/>
                    </a:lnTo>
                    <a:lnTo>
                      <a:pt x="714804" y="210388"/>
                    </a:lnTo>
                    <a:lnTo>
                      <a:pt x="803386" y="228428"/>
                    </a:lnTo>
                    <a:lnTo>
                      <a:pt x="809625" y="322202"/>
                    </a:lnTo>
                    <a:cubicBezTo>
                      <a:pt x="810041" y="327418"/>
                      <a:pt x="814534" y="331354"/>
                      <a:pt x="819760" y="331079"/>
                    </a:cubicBezTo>
                    <a:cubicBezTo>
                      <a:pt x="825010" y="330755"/>
                      <a:pt x="829003" y="326235"/>
                      <a:pt x="828678" y="320985"/>
                    </a:cubicBezTo>
                    <a:cubicBezTo>
                      <a:pt x="828677" y="320968"/>
                      <a:pt x="828676" y="320951"/>
                      <a:pt x="828675" y="320935"/>
                    </a:cubicBezTo>
                    <a:close/>
                    <a:moveTo>
                      <a:pt x="400050" y="590550"/>
                    </a:moveTo>
                    <a:lnTo>
                      <a:pt x="400050" y="619125"/>
                    </a:lnTo>
                    <a:lnTo>
                      <a:pt x="19050" y="619125"/>
                    </a:lnTo>
                    <a:lnTo>
                      <a:pt x="19050" y="590550"/>
                    </a:lnTo>
                    <a:cubicBezTo>
                      <a:pt x="19050" y="574768"/>
                      <a:pt x="31844" y="561975"/>
                      <a:pt x="47625" y="561975"/>
                    </a:cubicBezTo>
                    <a:lnTo>
                      <a:pt x="371475" y="561975"/>
                    </a:lnTo>
                    <a:cubicBezTo>
                      <a:pt x="387257" y="561975"/>
                      <a:pt x="400050" y="574768"/>
                      <a:pt x="400050" y="590550"/>
                    </a:cubicBezTo>
                    <a:close/>
                    <a:moveTo>
                      <a:pt x="361950" y="342900"/>
                    </a:moveTo>
                    <a:lnTo>
                      <a:pt x="361417" y="542925"/>
                    </a:lnTo>
                    <a:lnTo>
                      <a:pt x="57150" y="542925"/>
                    </a:lnTo>
                    <a:lnTo>
                      <a:pt x="57150" y="342900"/>
                    </a:lnTo>
                    <a:cubicBezTo>
                      <a:pt x="57271" y="266206"/>
                      <a:pt x="114332" y="201534"/>
                      <a:pt x="190414" y="191862"/>
                    </a:cubicBezTo>
                    <a:lnTo>
                      <a:pt x="152219" y="221932"/>
                    </a:lnTo>
                    <a:cubicBezTo>
                      <a:pt x="118662" y="250039"/>
                      <a:pt x="114244" y="300028"/>
                      <a:pt x="142351" y="333584"/>
                    </a:cubicBezTo>
                    <a:cubicBezTo>
                      <a:pt x="157408" y="351561"/>
                      <a:pt x="179652" y="361947"/>
                      <a:pt x="203102" y="361950"/>
                    </a:cubicBezTo>
                    <a:cubicBezTo>
                      <a:pt x="204254" y="361950"/>
                      <a:pt x="205416" y="361950"/>
                      <a:pt x="206578" y="361864"/>
                    </a:cubicBezTo>
                    <a:cubicBezTo>
                      <a:pt x="228787" y="360859"/>
                      <a:pt x="249558" y="350591"/>
                      <a:pt x="263843" y="333556"/>
                    </a:cubicBezTo>
                    <a:lnTo>
                      <a:pt x="331765" y="252289"/>
                    </a:lnTo>
                    <a:cubicBezTo>
                      <a:pt x="351346" y="278441"/>
                      <a:pt x="361935" y="310229"/>
                      <a:pt x="361950" y="342900"/>
                    </a:cubicBezTo>
                    <a:close/>
                    <a:moveTo>
                      <a:pt x="249250" y="321326"/>
                    </a:moveTo>
                    <a:cubicBezTo>
                      <a:pt x="238462" y="334352"/>
                      <a:pt x="222641" y="342173"/>
                      <a:pt x="205740" y="342833"/>
                    </a:cubicBezTo>
                    <a:cubicBezTo>
                      <a:pt x="188837" y="343765"/>
                      <a:pt x="172354" y="337359"/>
                      <a:pt x="160515" y="325260"/>
                    </a:cubicBezTo>
                    <a:cubicBezTo>
                      <a:pt x="136994" y="301763"/>
                      <a:pt x="136973" y="263648"/>
                      <a:pt x="160470" y="240127"/>
                    </a:cubicBezTo>
                    <a:cubicBezTo>
                      <a:pt x="161671" y="238924"/>
                      <a:pt x="162922" y="237773"/>
                      <a:pt x="164221" y="236677"/>
                    </a:cubicBezTo>
                    <a:lnTo>
                      <a:pt x="390916" y="58226"/>
                    </a:lnTo>
                    <a:cubicBezTo>
                      <a:pt x="391020" y="58150"/>
                      <a:pt x="391087" y="58226"/>
                      <a:pt x="391068" y="58312"/>
                    </a:cubicBezTo>
                    <a:cubicBezTo>
                      <a:pt x="387869" y="82161"/>
                      <a:pt x="397979" y="105846"/>
                      <a:pt x="417414" y="120034"/>
                    </a:cubicBezTo>
                    <a:close/>
                    <a:moveTo>
                      <a:pt x="409975" y="72885"/>
                    </a:moveTo>
                    <a:cubicBezTo>
                      <a:pt x="406548" y="46807"/>
                      <a:pt x="424911" y="22888"/>
                      <a:pt x="450990" y="19461"/>
                    </a:cubicBezTo>
                    <a:cubicBezTo>
                      <a:pt x="477068" y="16035"/>
                      <a:pt x="500986" y="34398"/>
                      <a:pt x="504414" y="60476"/>
                    </a:cubicBezTo>
                    <a:cubicBezTo>
                      <a:pt x="507840" y="86555"/>
                      <a:pt x="489477" y="110473"/>
                      <a:pt x="463399" y="113900"/>
                    </a:cubicBezTo>
                    <a:cubicBezTo>
                      <a:pt x="459280" y="114441"/>
                      <a:pt x="455108" y="114441"/>
                      <a:pt x="450990" y="113900"/>
                    </a:cubicBezTo>
                    <a:cubicBezTo>
                      <a:pt x="429618" y="111072"/>
                      <a:pt x="412803" y="94256"/>
                      <a:pt x="409975" y="72885"/>
                    </a:cubicBezTo>
                    <a:close/>
                    <a:moveTo>
                      <a:pt x="524008" y="66065"/>
                    </a:moveTo>
                    <a:lnTo>
                      <a:pt x="678542" y="219075"/>
                    </a:lnTo>
                    <a:lnTo>
                      <a:pt x="638118" y="259509"/>
                    </a:lnTo>
                    <a:lnTo>
                      <a:pt x="496605" y="120339"/>
                    </a:lnTo>
                    <a:cubicBezTo>
                      <a:pt x="513458" y="108017"/>
                      <a:pt x="523555" y="88502"/>
                      <a:pt x="523875" y="67627"/>
                    </a:cubicBezTo>
                    <a:cubicBezTo>
                      <a:pt x="523875" y="67342"/>
                      <a:pt x="523875" y="66675"/>
                      <a:pt x="523875" y="66161"/>
                    </a:cubicBezTo>
                    <a:cubicBezTo>
                      <a:pt x="523875" y="65989"/>
                      <a:pt x="523875" y="65970"/>
                      <a:pt x="524008" y="66065"/>
                    </a:cubicBezTo>
                    <a:close/>
                  </a:path>
                </a:pathLst>
              </a:custGeom>
              <a:grpFill/>
              <a:ln w="9525" cap="flat">
                <a:solidFill>
                  <a:schemeClr val="bg1"/>
                </a:solidFill>
                <a:prstDash val="solid"/>
                <a:miter/>
              </a:ln>
            </p:spPr>
            <p:txBody>
              <a:bodyPr/>
              <a:lstStyle/>
              <a:p>
                <a:endParaRPr lang="nl-NL" noProof="1"/>
              </a:p>
            </p:txBody>
          </p:sp>
          <p:sp>
            <p:nvSpPr>
              <p:cNvPr id="36" name="Freeform 35">
                <a:extLst>
                  <a:ext uri="{FF2B5EF4-FFF2-40B4-BE49-F238E27FC236}">
                    <a16:creationId xmlns:a16="http://schemas.microsoft.com/office/drawing/2014/main" id="{EFA1A484-310A-A787-5637-F22023AF737F}"/>
                  </a:ext>
                </a:extLst>
              </p:cNvPr>
              <p:cNvSpPr/>
              <p:nvPr/>
            </p:nvSpPr>
            <p:spPr>
              <a:xfrm>
                <a:off x="5862716" y="3347912"/>
                <a:ext cx="57189" cy="57190"/>
              </a:xfrm>
              <a:custGeom>
                <a:avLst/>
                <a:gdLst>
                  <a:gd name="csX0" fmla="*/ 10741 w 57189"/>
                  <a:gd name="csY0" fmla="*/ 6288 h 57190"/>
                  <a:gd name="csX1" fmla="*/ 6250 w 57189"/>
                  <a:gd name="csY1" fmla="*/ 46449 h 57190"/>
                  <a:gd name="csX2" fmla="*/ 46411 w 57189"/>
                  <a:gd name="csY2" fmla="*/ 50940 h 57190"/>
                  <a:gd name="csX3" fmla="*/ 48774 w 57189"/>
                  <a:gd name="csY3" fmla="*/ 48827 h 57190"/>
                  <a:gd name="csX4" fmla="*/ 48774 w 57189"/>
                  <a:gd name="csY4" fmla="*/ 48827 h 57190"/>
                  <a:gd name="csX5" fmla="*/ 48866 w 57189"/>
                  <a:gd name="csY5" fmla="*/ 8416 h 57190"/>
                  <a:gd name="csX6" fmla="*/ 10732 w 57189"/>
                  <a:gd name="csY6" fmla="*/ 6288 h 57190"/>
                  <a:gd name="csX7" fmla="*/ 35306 w 57189"/>
                  <a:gd name="csY7" fmla="*/ 35368 h 57190"/>
                  <a:gd name="csX8" fmla="*/ 35306 w 57189"/>
                  <a:gd name="csY8" fmla="*/ 35368 h 57190"/>
                  <a:gd name="csX9" fmla="*/ 21847 w 57189"/>
                  <a:gd name="csY9" fmla="*/ 35368 h 57190"/>
                  <a:gd name="csX10" fmla="*/ 21845 w 57189"/>
                  <a:gd name="csY10" fmla="*/ 21898 h 57190"/>
                  <a:gd name="csX11" fmla="*/ 35316 w 57189"/>
                  <a:gd name="csY11" fmla="*/ 21896 h 57190"/>
                  <a:gd name="csX12" fmla="*/ 35317 w 57189"/>
                  <a:gd name="csY12" fmla="*/ 35366 h 57190"/>
                  <a:gd name="csX13" fmla="*/ 35316 w 57189"/>
                  <a:gd name="csY13" fmla="*/ 35368 h 571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57189" h="57190">
                    <a:moveTo>
                      <a:pt x="10741" y="6288"/>
                    </a:moveTo>
                    <a:cubicBezTo>
                      <a:pt x="-1589" y="16138"/>
                      <a:pt x="-3600" y="34118"/>
                      <a:pt x="6250" y="46449"/>
                    </a:cubicBezTo>
                    <a:cubicBezTo>
                      <a:pt x="16100" y="58779"/>
                      <a:pt x="34080" y="60790"/>
                      <a:pt x="46411" y="50940"/>
                    </a:cubicBezTo>
                    <a:cubicBezTo>
                      <a:pt x="47237" y="50280"/>
                      <a:pt x="48027" y="49574"/>
                      <a:pt x="48774" y="48827"/>
                    </a:cubicBezTo>
                    <a:lnTo>
                      <a:pt x="48774" y="48827"/>
                    </a:lnTo>
                    <a:cubicBezTo>
                      <a:pt x="59959" y="37693"/>
                      <a:pt x="60000" y="19600"/>
                      <a:pt x="48866" y="8416"/>
                    </a:cubicBezTo>
                    <a:cubicBezTo>
                      <a:pt x="38565" y="-1932"/>
                      <a:pt x="22120" y="-2850"/>
                      <a:pt x="10732" y="6288"/>
                    </a:cubicBezTo>
                    <a:close/>
                    <a:moveTo>
                      <a:pt x="35306" y="35368"/>
                    </a:moveTo>
                    <a:lnTo>
                      <a:pt x="35306" y="35368"/>
                    </a:lnTo>
                    <a:cubicBezTo>
                      <a:pt x="31543" y="38968"/>
                      <a:pt x="25611" y="38968"/>
                      <a:pt x="21847" y="35368"/>
                    </a:cubicBezTo>
                    <a:cubicBezTo>
                      <a:pt x="18127" y="31648"/>
                      <a:pt x="18126" y="25618"/>
                      <a:pt x="21845" y="21898"/>
                    </a:cubicBezTo>
                    <a:cubicBezTo>
                      <a:pt x="25565" y="18177"/>
                      <a:pt x="31595" y="18176"/>
                      <a:pt x="35316" y="21896"/>
                    </a:cubicBezTo>
                    <a:cubicBezTo>
                      <a:pt x="39036" y="25614"/>
                      <a:pt x="39037" y="31645"/>
                      <a:pt x="35317" y="35366"/>
                    </a:cubicBezTo>
                    <a:cubicBezTo>
                      <a:pt x="35317" y="35367"/>
                      <a:pt x="35317" y="35367"/>
                      <a:pt x="35316" y="35368"/>
                    </a:cubicBezTo>
                    <a:close/>
                  </a:path>
                </a:pathLst>
              </a:custGeom>
              <a:grpFill/>
              <a:ln w="9525" cap="flat">
                <a:solidFill>
                  <a:schemeClr val="bg1"/>
                </a:solidFill>
                <a:prstDash val="solid"/>
                <a:miter/>
              </a:ln>
            </p:spPr>
            <p:txBody>
              <a:bodyPr/>
              <a:lstStyle/>
              <a:p>
                <a:endParaRPr lang="nl-NL" noProof="1"/>
              </a:p>
            </p:txBody>
          </p:sp>
          <p:sp>
            <p:nvSpPr>
              <p:cNvPr id="37" name="Freeform 36">
                <a:extLst>
                  <a:ext uri="{FF2B5EF4-FFF2-40B4-BE49-F238E27FC236}">
                    <a16:creationId xmlns:a16="http://schemas.microsoft.com/office/drawing/2014/main" id="{12473318-A1BA-4937-FBE1-AB11286BA5E9}"/>
                  </a:ext>
                </a:extLst>
              </p:cNvPr>
              <p:cNvSpPr/>
              <p:nvPr/>
            </p:nvSpPr>
            <p:spPr>
              <a:xfrm>
                <a:off x="6110294" y="3147996"/>
                <a:ext cx="47629" cy="47633"/>
              </a:xfrm>
              <a:custGeom>
                <a:avLst/>
                <a:gdLst>
                  <a:gd name="csX0" fmla="*/ 28472 w 47629"/>
                  <a:gd name="csY0" fmla="*/ 464 h 47633"/>
                  <a:gd name="csX1" fmla="*/ 464 w 47629"/>
                  <a:gd name="csY1" fmla="*/ 19162 h 47633"/>
                  <a:gd name="csX2" fmla="*/ 19162 w 47629"/>
                  <a:gd name="csY2" fmla="*/ 47170 h 47633"/>
                  <a:gd name="csX3" fmla="*/ 47170 w 47629"/>
                  <a:gd name="csY3" fmla="*/ 28472 h 47633"/>
                  <a:gd name="csX4" fmla="*/ 47170 w 47629"/>
                  <a:gd name="csY4" fmla="*/ 19162 h 47633"/>
                  <a:gd name="csX5" fmla="*/ 28472 w 47629"/>
                  <a:gd name="csY5" fmla="*/ 464 h 47633"/>
                  <a:gd name="csX6" fmla="*/ 23805 w 47629"/>
                  <a:gd name="csY6" fmla="*/ 28591 h 47633"/>
                  <a:gd name="csX7" fmla="*/ 19043 w 47629"/>
                  <a:gd name="csY7" fmla="*/ 23829 h 47633"/>
                  <a:gd name="csX8" fmla="*/ 23805 w 47629"/>
                  <a:gd name="csY8" fmla="*/ 19066 h 47633"/>
                  <a:gd name="csX9" fmla="*/ 28568 w 47629"/>
                  <a:gd name="csY9" fmla="*/ 23829 h 47633"/>
                  <a:gd name="csX10" fmla="*/ 23805 w 47629"/>
                  <a:gd name="csY10" fmla="*/ 28591 h 476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47629" h="47633">
                    <a:moveTo>
                      <a:pt x="28472" y="464"/>
                    </a:moveTo>
                    <a:cubicBezTo>
                      <a:pt x="15574" y="-2107"/>
                      <a:pt x="3035" y="6264"/>
                      <a:pt x="464" y="19162"/>
                    </a:cubicBezTo>
                    <a:cubicBezTo>
                      <a:pt x="-2107" y="32059"/>
                      <a:pt x="6264" y="44599"/>
                      <a:pt x="19162" y="47170"/>
                    </a:cubicBezTo>
                    <a:cubicBezTo>
                      <a:pt x="32059" y="49741"/>
                      <a:pt x="44599" y="41370"/>
                      <a:pt x="47170" y="28472"/>
                    </a:cubicBezTo>
                    <a:cubicBezTo>
                      <a:pt x="47782" y="25399"/>
                      <a:pt x="47782" y="22235"/>
                      <a:pt x="47170" y="19162"/>
                    </a:cubicBezTo>
                    <a:cubicBezTo>
                      <a:pt x="45289" y="9723"/>
                      <a:pt x="37911" y="2345"/>
                      <a:pt x="28472" y="464"/>
                    </a:cubicBezTo>
                    <a:close/>
                    <a:moveTo>
                      <a:pt x="23805" y="28591"/>
                    </a:moveTo>
                    <a:cubicBezTo>
                      <a:pt x="21175" y="28591"/>
                      <a:pt x="19043" y="26459"/>
                      <a:pt x="19043" y="23829"/>
                    </a:cubicBezTo>
                    <a:cubicBezTo>
                      <a:pt x="19043" y="21199"/>
                      <a:pt x="21175" y="19066"/>
                      <a:pt x="23805" y="19066"/>
                    </a:cubicBezTo>
                    <a:cubicBezTo>
                      <a:pt x="26435" y="19066"/>
                      <a:pt x="28568" y="21199"/>
                      <a:pt x="28568" y="23829"/>
                    </a:cubicBezTo>
                    <a:cubicBezTo>
                      <a:pt x="28568" y="26459"/>
                      <a:pt x="26435" y="28591"/>
                      <a:pt x="23805" y="28591"/>
                    </a:cubicBezTo>
                    <a:close/>
                  </a:path>
                </a:pathLst>
              </a:custGeom>
              <a:grpFill/>
              <a:ln w="9525" cap="flat">
                <a:solidFill>
                  <a:schemeClr val="bg1"/>
                </a:solidFill>
                <a:prstDash val="solid"/>
                <a:miter/>
              </a:ln>
            </p:spPr>
            <p:txBody>
              <a:bodyPr/>
              <a:lstStyle/>
              <a:p>
                <a:endParaRPr lang="nl-NL" noProof="1"/>
              </a:p>
            </p:txBody>
          </p:sp>
        </p:grpSp>
        <p:sp>
          <p:nvSpPr>
            <p:cNvPr id="34" name="Rectangle 33">
              <a:extLst>
                <a:ext uri="{FF2B5EF4-FFF2-40B4-BE49-F238E27FC236}">
                  <a16:creationId xmlns:a16="http://schemas.microsoft.com/office/drawing/2014/main" id="{4DA4004A-8D8A-4C21-0481-E93590F5C3A0}"/>
                </a:ext>
              </a:extLst>
            </p:cNvPr>
            <p:cNvSpPr>
              <a:spLocks noChangeAspect="1"/>
            </p:cNvSpPr>
            <p:nvPr/>
          </p:nvSpPr>
          <p:spPr>
            <a:xfrm>
              <a:off x="7841901" y="4651230"/>
              <a:ext cx="597600" cy="597600"/>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1"/>
            </a:p>
          </p:txBody>
        </p:sp>
      </p:grpSp>
      <p:sp>
        <p:nvSpPr>
          <p:cNvPr id="38" name="Google Shape;5293;p564">
            <a:extLst>
              <a:ext uri="{FF2B5EF4-FFF2-40B4-BE49-F238E27FC236}">
                <a16:creationId xmlns:a16="http://schemas.microsoft.com/office/drawing/2014/main" id="{D66B4CD6-9B8F-DA66-849B-7C222F31CF9C}"/>
              </a:ext>
            </a:extLst>
          </p:cNvPr>
          <p:cNvSpPr/>
          <p:nvPr/>
        </p:nvSpPr>
        <p:spPr>
          <a:xfrm>
            <a:off x="9259604" y="4487046"/>
            <a:ext cx="110071" cy="972000"/>
          </a:xfrm>
          <a:prstGeom prst="rect">
            <a:avLst/>
          </a:prstGeom>
          <a:solidFill>
            <a:schemeClr val="dk1"/>
          </a:solidFill>
          <a:ln>
            <a:noFill/>
          </a:ln>
        </p:spPr>
        <p:txBody>
          <a:bodyPr spcFirstLastPara="1" wrap="square" lIns="121835" tIns="121835" rIns="121835" bIns="121835"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kumimoji="0" lang="nl-NL" sz="1466" b="0" i="0" u="none" strike="noStrike" kern="1200" cap="none" spc="0" normalizeH="0" baseline="0" noProof="1">
              <a:ln>
                <a:noFill/>
              </a:ln>
              <a:solidFill>
                <a:srgbClr val="000000"/>
              </a:solidFill>
              <a:effectLst/>
              <a:uLnTx/>
              <a:uFillTx/>
              <a:latin typeface="Aptos" panose="02110004020202020204"/>
              <a:ea typeface="+mn-ea"/>
              <a:cs typeface="+mn-cs"/>
            </a:endParaRPr>
          </a:p>
        </p:txBody>
      </p:sp>
      <p:sp>
        <p:nvSpPr>
          <p:cNvPr id="39" name="Google Shape;5297;p564">
            <a:extLst>
              <a:ext uri="{FF2B5EF4-FFF2-40B4-BE49-F238E27FC236}">
                <a16:creationId xmlns:a16="http://schemas.microsoft.com/office/drawing/2014/main" id="{DCFA4E70-2D24-3CE4-E640-F8183544D63C}"/>
              </a:ext>
            </a:extLst>
          </p:cNvPr>
          <p:cNvSpPr/>
          <p:nvPr/>
        </p:nvSpPr>
        <p:spPr>
          <a:xfrm>
            <a:off x="9253830" y="4673084"/>
            <a:ext cx="205446" cy="205447"/>
          </a:xfrm>
          <a:prstGeom prst="diamond">
            <a:avLst/>
          </a:prstGeom>
          <a:solidFill>
            <a:schemeClr val="dk1"/>
          </a:solidFill>
          <a:ln>
            <a:noFill/>
          </a:ln>
        </p:spPr>
        <p:txBody>
          <a:bodyPr spcFirstLastPara="1" wrap="square" lIns="91410" tIns="91410" rIns="91410" bIns="91410"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kumimoji="0" lang="nl-NL" sz="1466" b="0" i="0" u="none" strike="noStrike" kern="1200" cap="none" spc="0" normalizeH="0" baseline="0" noProof="1">
              <a:ln>
                <a:noFill/>
              </a:ln>
              <a:solidFill>
                <a:srgbClr val="000000"/>
              </a:solidFill>
              <a:effectLst/>
              <a:uLnTx/>
              <a:uFillTx/>
              <a:latin typeface="Aptos" panose="02110004020202020204"/>
              <a:ea typeface="+mn-ea"/>
              <a:cs typeface="+mn-cs"/>
            </a:endParaRPr>
          </a:p>
        </p:txBody>
      </p:sp>
      <p:sp>
        <p:nvSpPr>
          <p:cNvPr id="40" name="Google Shape;5291;p564">
            <a:extLst>
              <a:ext uri="{FF2B5EF4-FFF2-40B4-BE49-F238E27FC236}">
                <a16:creationId xmlns:a16="http://schemas.microsoft.com/office/drawing/2014/main" id="{066A3466-7FF4-AC1C-8214-3229FE859344}"/>
              </a:ext>
            </a:extLst>
          </p:cNvPr>
          <p:cNvSpPr/>
          <p:nvPr/>
        </p:nvSpPr>
        <p:spPr>
          <a:xfrm>
            <a:off x="7022330" y="4487046"/>
            <a:ext cx="613324" cy="1678259"/>
          </a:xfrm>
          <a:prstGeom prst="rect">
            <a:avLst/>
          </a:prstGeom>
          <a:solidFill>
            <a:schemeClr val="accent2">
              <a:lumMod val="60000"/>
              <a:lumOff val="40000"/>
            </a:schemeClr>
          </a:solidFill>
          <a:ln>
            <a:noFill/>
          </a:ln>
        </p:spPr>
        <p:txBody>
          <a:bodyPr spcFirstLastPara="1" wrap="square" lIns="121835" tIns="121835" rIns="121835" bIns="121835" anchor="ctr"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kumimoji="0" lang="nl-NL" sz="1466" b="0" i="0" u="none" strike="noStrike" kern="1200" cap="none" spc="0" normalizeH="0" baseline="0" noProof="1">
              <a:ln>
                <a:noFill/>
              </a:ln>
              <a:solidFill>
                <a:srgbClr val="000000"/>
              </a:solidFill>
              <a:effectLst/>
              <a:uLnTx/>
              <a:uFillTx/>
              <a:latin typeface="Aptos" panose="02110004020202020204"/>
              <a:ea typeface="+mn-ea"/>
              <a:cs typeface="+mn-cs"/>
            </a:endParaRPr>
          </a:p>
        </p:txBody>
      </p:sp>
      <p:sp>
        <p:nvSpPr>
          <p:cNvPr id="41" name="Google Shape;5296;p564">
            <a:extLst>
              <a:ext uri="{FF2B5EF4-FFF2-40B4-BE49-F238E27FC236}">
                <a16:creationId xmlns:a16="http://schemas.microsoft.com/office/drawing/2014/main" id="{99C966B9-D466-037A-8EA3-D6131BE8AB67}"/>
              </a:ext>
            </a:extLst>
          </p:cNvPr>
          <p:cNvSpPr/>
          <p:nvPr/>
        </p:nvSpPr>
        <p:spPr>
          <a:xfrm>
            <a:off x="7106579" y="4566167"/>
            <a:ext cx="604695" cy="603347"/>
          </a:xfrm>
          <a:custGeom>
            <a:avLst/>
            <a:gdLst/>
            <a:ahLst/>
            <a:cxnLst/>
            <a:rect l="l" t="t" r="r" b="b"/>
            <a:pathLst>
              <a:path w="576" h="576" extrusionOk="0">
                <a:moveTo>
                  <a:pt x="114" y="62"/>
                </a:moveTo>
                <a:cubicBezTo>
                  <a:pt x="24" y="62"/>
                  <a:pt x="24" y="62"/>
                  <a:pt x="24" y="62"/>
                </a:cubicBezTo>
                <a:cubicBezTo>
                  <a:pt x="24" y="576"/>
                  <a:pt x="24" y="576"/>
                  <a:pt x="24" y="576"/>
                </a:cubicBezTo>
                <a:cubicBezTo>
                  <a:pt x="0" y="576"/>
                  <a:pt x="0" y="576"/>
                  <a:pt x="0" y="576"/>
                </a:cubicBezTo>
                <a:cubicBezTo>
                  <a:pt x="0" y="38"/>
                  <a:pt x="0" y="38"/>
                  <a:pt x="0" y="38"/>
                </a:cubicBezTo>
                <a:cubicBezTo>
                  <a:pt x="114" y="38"/>
                  <a:pt x="114" y="38"/>
                  <a:pt x="114" y="38"/>
                </a:cubicBezTo>
                <a:lnTo>
                  <a:pt x="114" y="62"/>
                </a:lnTo>
                <a:close/>
                <a:moveTo>
                  <a:pt x="576" y="223"/>
                </a:moveTo>
                <a:cubicBezTo>
                  <a:pt x="576" y="576"/>
                  <a:pt x="576" y="576"/>
                  <a:pt x="576" y="576"/>
                </a:cubicBezTo>
                <a:cubicBezTo>
                  <a:pt x="552" y="576"/>
                  <a:pt x="552" y="576"/>
                  <a:pt x="552" y="576"/>
                </a:cubicBezTo>
                <a:cubicBezTo>
                  <a:pt x="552" y="246"/>
                  <a:pt x="552" y="246"/>
                  <a:pt x="552" y="246"/>
                </a:cubicBezTo>
                <a:cubicBezTo>
                  <a:pt x="374" y="246"/>
                  <a:pt x="374" y="246"/>
                  <a:pt x="374" y="246"/>
                </a:cubicBezTo>
                <a:cubicBezTo>
                  <a:pt x="374" y="61"/>
                  <a:pt x="374" y="61"/>
                  <a:pt x="374" y="61"/>
                </a:cubicBezTo>
                <a:cubicBezTo>
                  <a:pt x="263" y="61"/>
                  <a:pt x="263" y="61"/>
                  <a:pt x="263" y="61"/>
                </a:cubicBezTo>
                <a:cubicBezTo>
                  <a:pt x="262" y="37"/>
                  <a:pt x="262" y="37"/>
                  <a:pt x="262" y="37"/>
                </a:cubicBezTo>
                <a:cubicBezTo>
                  <a:pt x="391" y="37"/>
                  <a:pt x="391" y="37"/>
                  <a:pt x="391" y="37"/>
                </a:cubicBezTo>
                <a:lnTo>
                  <a:pt x="576" y="223"/>
                </a:lnTo>
                <a:close/>
                <a:moveTo>
                  <a:pt x="398" y="222"/>
                </a:moveTo>
                <a:cubicBezTo>
                  <a:pt x="541" y="222"/>
                  <a:pt x="541" y="222"/>
                  <a:pt x="541" y="222"/>
                </a:cubicBezTo>
                <a:cubicBezTo>
                  <a:pt x="398" y="78"/>
                  <a:pt x="398" y="78"/>
                  <a:pt x="398" y="78"/>
                </a:cubicBezTo>
                <a:lnTo>
                  <a:pt x="398" y="222"/>
                </a:lnTo>
                <a:close/>
                <a:moveTo>
                  <a:pt x="255" y="358"/>
                </a:moveTo>
                <a:cubicBezTo>
                  <a:pt x="520" y="358"/>
                  <a:pt x="520" y="358"/>
                  <a:pt x="520" y="358"/>
                </a:cubicBezTo>
                <a:cubicBezTo>
                  <a:pt x="520" y="382"/>
                  <a:pt x="520" y="382"/>
                  <a:pt x="520" y="382"/>
                </a:cubicBezTo>
                <a:cubicBezTo>
                  <a:pt x="255" y="382"/>
                  <a:pt x="255" y="382"/>
                  <a:pt x="255" y="382"/>
                </a:cubicBezTo>
                <a:cubicBezTo>
                  <a:pt x="255" y="413"/>
                  <a:pt x="255" y="413"/>
                  <a:pt x="255" y="413"/>
                </a:cubicBezTo>
                <a:cubicBezTo>
                  <a:pt x="120" y="413"/>
                  <a:pt x="120" y="413"/>
                  <a:pt x="120" y="413"/>
                </a:cubicBezTo>
                <a:cubicBezTo>
                  <a:pt x="120" y="382"/>
                  <a:pt x="120" y="382"/>
                  <a:pt x="120" y="382"/>
                </a:cubicBezTo>
                <a:cubicBezTo>
                  <a:pt x="56" y="382"/>
                  <a:pt x="56" y="382"/>
                  <a:pt x="56" y="382"/>
                </a:cubicBezTo>
                <a:cubicBezTo>
                  <a:pt x="56" y="358"/>
                  <a:pt x="56" y="358"/>
                  <a:pt x="56" y="358"/>
                </a:cubicBezTo>
                <a:cubicBezTo>
                  <a:pt x="120" y="358"/>
                  <a:pt x="120" y="358"/>
                  <a:pt x="120" y="358"/>
                </a:cubicBezTo>
                <a:cubicBezTo>
                  <a:pt x="120" y="326"/>
                  <a:pt x="120" y="326"/>
                  <a:pt x="120" y="326"/>
                </a:cubicBezTo>
                <a:cubicBezTo>
                  <a:pt x="255" y="326"/>
                  <a:pt x="255" y="326"/>
                  <a:pt x="255" y="326"/>
                </a:cubicBezTo>
                <a:lnTo>
                  <a:pt x="255" y="358"/>
                </a:lnTo>
                <a:close/>
                <a:moveTo>
                  <a:pt x="144" y="358"/>
                </a:moveTo>
                <a:cubicBezTo>
                  <a:pt x="231" y="358"/>
                  <a:pt x="231" y="358"/>
                  <a:pt x="231" y="358"/>
                </a:cubicBezTo>
                <a:cubicBezTo>
                  <a:pt x="231" y="350"/>
                  <a:pt x="231" y="350"/>
                  <a:pt x="231" y="350"/>
                </a:cubicBezTo>
                <a:cubicBezTo>
                  <a:pt x="144" y="350"/>
                  <a:pt x="144" y="350"/>
                  <a:pt x="144" y="350"/>
                </a:cubicBezTo>
                <a:lnTo>
                  <a:pt x="144" y="358"/>
                </a:lnTo>
                <a:close/>
                <a:moveTo>
                  <a:pt x="231" y="382"/>
                </a:moveTo>
                <a:cubicBezTo>
                  <a:pt x="144" y="382"/>
                  <a:pt x="144" y="382"/>
                  <a:pt x="144" y="382"/>
                </a:cubicBezTo>
                <a:cubicBezTo>
                  <a:pt x="144" y="389"/>
                  <a:pt x="144" y="389"/>
                  <a:pt x="144" y="389"/>
                </a:cubicBezTo>
                <a:cubicBezTo>
                  <a:pt x="231" y="389"/>
                  <a:pt x="231" y="389"/>
                  <a:pt x="231" y="389"/>
                </a:cubicBezTo>
                <a:lnTo>
                  <a:pt x="231" y="382"/>
                </a:lnTo>
                <a:close/>
                <a:moveTo>
                  <a:pt x="322" y="519"/>
                </a:moveTo>
                <a:cubicBezTo>
                  <a:pt x="520" y="519"/>
                  <a:pt x="520" y="519"/>
                  <a:pt x="520" y="519"/>
                </a:cubicBezTo>
                <a:cubicBezTo>
                  <a:pt x="520" y="543"/>
                  <a:pt x="520" y="543"/>
                  <a:pt x="520" y="543"/>
                </a:cubicBezTo>
                <a:cubicBezTo>
                  <a:pt x="322" y="543"/>
                  <a:pt x="322" y="543"/>
                  <a:pt x="322" y="543"/>
                </a:cubicBezTo>
                <a:cubicBezTo>
                  <a:pt x="322" y="575"/>
                  <a:pt x="322" y="575"/>
                  <a:pt x="322" y="575"/>
                </a:cubicBezTo>
                <a:cubicBezTo>
                  <a:pt x="161" y="575"/>
                  <a:pt x="161" y="575"/>
                  <a:pt x="161" y="575"/>
                </a:cubicBezTo>
                <a:cubicBezTo>
                  <a:pt x="161" y="543"/>
                  <a:pt x="161" y="543"/>
                  <a:pt x="161" y="543"/>
                </a:cubicBezTo>
                <a:cubicBezTo>
                  <a:pt x="56" y="543"/>
                  <a:pt x="56" y="543"/>
                  <a:pt x="56" y="543"/>
                </a:cubicBezTo>
                <a:cubicBezTo>
                  <a:pt x="56" y="519"/>
                  <a:pt x="56" y="519"/>
                  <a:pt x="56" y="519"/>
                </a:cubicBezTo>
                <a:cubicBezTo>
                  <a:pt x="161" y="519"/>
                  <a:pt x="161" y="519"/>
                  <a:pt x="161" y="519"/>
                </a:cubicBezTo>
                <a:cubicBezTo>
                  <a:pt x="161" y="488"/>
                  <a:pt x="161" y="488"/>
                  <a:pt x="161" y="488"/>
                </a:cubicBezTo>
                <a:cubicBezTo>
                  <a:pt x="322" y="488"/>
                  <a:pt x="322" y="488"/>
                  <a:pt x="322" y="488"/>
                </a:cubicBezTo>
                <a:lnTo>
                  <a:pt x="322" y="519"/>
                </a:lnTo>
                <a:close/>
                <a:moveTo>
                  <a:pt x="185" y="519"/>
                </a:moveTo>
                <a:cubicBezTo>
                  <a:pt x="298" y="519"/>
                  <a:pt x="298" y="519"/>
                  <a:pt x="298" y="519"/>
                </a:cubicBezTo>
                <a:cubicBezTo>
                  <a:pt x="298" y="512"/>
                  <a:pt x="298" y="512"/>
                  <a:pt x="298" y="512"/>
                </a:cubicBezTo>
                <a:cubicBezTo>
                  <a:pt x="185" y="512"/>
                  <a:pt x="185" y="512"/>
                  <a:pt x="185" y="512"/>
                </a:cubicBezTo>
                <a:lnTo>
                  <a:pt x="185" y="519"/>
                </a:lnTo>
                <a:close/>
                <a:moveTo>
                  <a:pt x="298" y="543"/>
                </a:moveTo>
                <a:cubicBezTo>
                  <a:pt x="185" y="543"/>
                  <a:pt x="185" y="543"/>
                  <a:pt x="185" y="543"/>
                </a:cubicBezTo>
                <a:cubicBezTo>
                  <a:pt x="185" y="551"/>
                  <a:pt x="185" y="551"/>
                  <a:pt x="185" y="551"/>
                </a:cubicBezTo>
                <a:cubicBezTo>
                  <a:pt x="298" y="551"/>
                  <a:pt x="298" y="551"/>
                  <a:pt x="298" y="551"/>
                </a:cubicBezTo>
                <a:lnTo>
                  <a:pt x="298" y="543"/>
                </a:lnTo>
                <a:close/>
                <a:moveTo>
                  <a:pt x="444" y="439"/>
                </a:moveTo>
                <a:cubicBezTo>
                  <a:pt x="520" y="439"/>
                  <a:pt x="520" y="439"/>
                  <a:pt x="520" y="439"/>
                </a:cubicBezTo>
                <a:cubicBezTo>
                  <a:pt x="520" y="463"/>
                  <a:pt x="520" y="463"/>
                  <a:pt x="520" y="463"/>
                </a:cubicBezTo>
                <a:cubicBezTo>
                  <a:pt x="444" y="463"/>
                  <a:pt x="444" y="463"/>
                  <a:pt x="444" y="463"/>
                </a:cubicBezTo>
                <a:cubicBezTo>
                  <a:pt x="444" y="495"/>
                  <a:pt x="444" y="495"/>
                  <a:pt x="444" y="495"/>
                </a:cubicBezTo>
                <a:cubicBezTo>
                  <a:pt x="376" y="495"/>
                  <a:pt x="376" y="495"/>
                  <a:pt x="376" y="495"/>
                </a:cubicBezTo>
                <a:cubicBezTo>
                  <a:pt x="376" y="463"/>
                  <a:pt x="376" y="463"/>
                  <a:pt x="376" y="463"/>
                </a:cubicBezTo>
                <a:cubicBezTo>
                  <a:pt x="56" y="463"/>
                  <a:pt x="56" y="463"/>
                  <a:pt x="56" y="463"/>
                </a:cubicBezTo>
                <a:cubicBezTo>
                  <a:pt x="56" y="439"/>
                  <a:pt x="56" y="439"/>
                  <a:pt x="56" y="439"/>
                </a:cubicBezTo>
                <a:cubicBezTo>
                  <a:pt x="376" y="439"/>
                  <a:pt x="376" y="439"/>
                  <a:pt x="376" y="439"/>
                </a:cubicBezTo>
                <a:cubicBezTo>
                  <a:pt x="376" y="407"/>
                  <a:pt x="376" y="407"/>
                  <a:pt x="376" y="407"/>
                </a:cubicBezTo>
                <a:cubicBezTo>
                  <a:pt x="444" y="407"/>
                  <a:pt x="444" y="407"/>
                  <a:pt x="444" y="407"/>
                </a:cubicBezTo>
                <a:lnTo>
                  <a:pt x="444" y="439"/>
                </a:lnTo>
                <a:close/>
                <a:moveTo>
                  <a:pt x="400" y="439"/>
                </a:moveTo>
                <a:cubicBezTo>
                  <a:pt x="420" y="439"/>
                  <a:pt x="420" y="439"/>
                  <a:pt x="420" y="439"/>
                </a:cubicBezTo>
                <a:cubicBezTo>
                  <a:pt x="420" y="431"/>
                  <a:pt x="420" y="431"/>
                  <a:pt x="420" y="431"/>
                </a:cubicBezTo>
                <a:cubicBezTo>
                  <a:pt x="400" y="431"/>
                  <a:pt x="400" y="431"/>
                  <a:pt x="400" y="431"/>
                </a:cubicBezTo>
                <a:lnTo>
                  <a:pt x="400" y="439"/>
                </a:lnTo>
                <a:close/>
                <a:moveTo>
                  <a:pt x="420" y="463"/>
                </a:moveTo>
                <a:cubicBezTo>
                  <a:pt x="400" y="463"/>
                  <a:pt x="400" y="463"/>
                  <a:pt x="400" y="463"/>
                </a:cubicBezTo>
                <a:cubicBezTo>
                  <a:pt x="400" y="471"/>
                  <a:pt x="400" y="471"/>
                  <a:pt x="400" y="471"/>
                </a:cubicBezTo>
                <a:cubicBezTo>
                  <a:pt x="420" y="471"/>
                  <a:pt x="420" y="471"/>
                  <a:pt x="420" y="471"/>
                </a:cubicBezTo>
                <a:lnTo>
                  <a:pt x="420" y="463"/>
                </a:lnTo>
                <a:close/>
                <a:moveTo>
                  <a:pt x="128" y="196"/>
                </a:moveTo>
                <a:cubicBezTo>
                  <a:pt x="128" y="195"/>
                  <a:pt x="128" y="194"/>
                  <a:pt x="128" y="193"/>
                </a:cubicBezTo>
                <a:cubicBezTo>
                  <a:pt x="135" y="11"/>
                  <a:pt x="135" y="11"/>
                  <a:pt x="135" y="11"/>
                </a:cubicBezTo>
                <a:cubicBezTo>
                  <a:pt x="135" y="5"/>
                  <a:pt x="141" y="0"/>
                  <a:pt x="147" y="0"/>
                </a:cubicBezTo>
                <a:cubicBezTo>
                  <a:pt x="228" y="0"/>
                  <a:pt x="228" y="0"/>
                  <a:pt x="228" y="0"/>
                </a:cubicBezTo>
                <a:cubicBezTo>
                  <a:pt x="234" y="0"/>
                  <a:pt x="240" y="5"/>
                  <a:pt x="240" y="11"/>
                </a:cubicBezTo>
                <a:cubicBezTo>
                  <a:pt x="247" y="193"/>
                  <a:pt x="247" y="193"/>
                  <a:pt x="247" y="193"/>
                </a:cubicBezTo>
                <a:cubicBezTo>
                  <a:pt x="247" y="194"/>
                  <a:pt x="247" y="195"/>
                  <a:pt x="247" y="196"/>
                </a:cubicBezTo>
                <a:cubicBezTo>
                  <a:pt x="240" y="236"/>
                  <a:pt x="240" y="236"/>
                  <a:pt x="240" y="236"/>
                </a:cubicBezTo>
                <a:cubicBezTo>
                  <a:pt x="239" y="242"/>
                  <a:pt x="234" y="246"/>
                  <a:pt x="228" y="246"/>
                </a:cubicBezTo>
                <a:cubicBezTo>
                  <a:pt x="212" y="246"/>
                  <a:pt x="212" y="246"/>
                  <a:pt x="212" y="246"/>
                </a:cubicBezTo>
                <a:cubicBezTo>
                  <a:pt x="212" y="303"/>
                  <a:pt x="212" y="303"/>
                  <a:pt x="212" y="303"/>
                </a:cubicBezTo>
                <a:cubicBezTo>
                  <a:pt x="163" y="278"/>
                  <a:pt x="163" y="278"/>
                  <a:pt x="163" y="278"/>
                </a:cubicBezTo>
                <a:cubicBezTo>
                  <a:pt x="163" y="246"/>
                  <a:pt x="163" y="246"/>
                  <a:pt x="163" y="246"/>
                </a:cubicBezTo>
                <a:cubicBezTo>
                  <a:pt x="147" y="246"/>
                  <a:pt x="147" y="246"/>
                  <a:pt x="147" y="246"/>
                </a:cubicBezTo>
                <a:cubicBezTo>
                  <a:pt x="141" y="246"/>
                  <a:pt x="136" y="242"/>
                  <a:pt x="135" y="236"/>
                </a:cubicBezTo>
                <a:lnTo>
                  <a:pt x="128" y="196"/>
                </a:lnTo>
                <a:close/>
                <a:moveTo>
                  <a:pt x="190" y="255"/>
                </a:moveTo>
                <a:cubicBezTo>
                  <a:pt x="185" y="255"/>
                  <a:pt x="185" y="255"/>
                  <a:pt x="185" y="255"/>
                </a:cubicBezTo>
                <a:cubicBezTo>
                  <a:pt x="185" y="265"/>
                  <a:pt x="185" y="265"/>
                  <a:pt x="185" y="265"/>
                </a:cubicBezTo>
                <a:cubicBezTo>
                  <a:pt x="190" y="267"/>
                  <a:pt x="190" y="267"/>
                  <a:pt x="190" y="267"/>
                </a:cubicBezTo>
                <a:lnTo>
                  <a:pt x="190" y="255"/>
                </a:lnTo>
                <a:close/>
                <a:moveTo>
                  <a:pt x="221" y="206"/>
                </a:moveTo>
                <a:cubicBezTo>
                  <a:pt x="154" y="206"/>
                  <a:pt x="154" y="206"/>
                  <a:pt x="154" y="206"/>
                </a:cubicBezTo>
                <a:cubicBezTo>
                  <a:pt x="157" y="222"/>
                  <a:pt x="157" y="222"/>
                  <a:pt x="157" y="222"/>
                </a:cubicBezTo>
                <a:cubicBezTo>
                  <a:pt x="218" y="222"/>
                  <a:pt x="218" y="222"/>
                  <a:pt x="218" y="222"/>
                </a:cubicBezTo>
                <a:lnTo>
                  <a:pt x="221" y="206"/>
                </a:lnTo>
                <a:close/>
                <a:moveTo>
                  <a:pt x="153" y="182"/>
                </a:moveTo>
                <a:cubicBezTo>
                  <a:pt x="222" y="182"/>
                  <a:pt x="222" y="182"/>
                  <a:pt x="222" y="182"/>
                </a:cubicBezTo>
                <a:cubicBezTo>
                  <a:pt x="216" y="24"/>
                  <a:pt x="216" y="24"/>
                  <a:pt x="216" y="24"/>
                </a:cubicBezTo>
                <a:cubicBezTo>
                  <a:pt x="159" y="24"/>
                  <a:pt x="159" y="24"/>
                  <a:pt x="159" y="24"/>
                </a:cubicBezTo>
                <a:lnTo>
                  <a:pt x="153" y="182"/>
                </a:lnTo>
                <a:close/>
              </a:path>
            </a:pathLst>
          </a:custGeom>
          <a:solidFill>
            <a:schemeClr val="bg1"/>
          </a:solidFill>
          <a:ln>
            <a:noFill/>
          </a:ln>
        </p:spPr>
        <p:txBody>
          <a:bodyPr spcFirstLastPara="1" wrap="square" lIns="91410" tIns="45688" rIns="91410" bIns="45688" anchor="t" anchorCtr="0">
            <a:noAutofit/>
          </a:bodyPr>
          <a:lstStyle/>
          <a:p>
            <a:pPr marL="0" marR="0" lvl="0" indent="0" algn="l" defTabSz="914400" rtl="0" eaLnBrk="1" fontAlgn="auto" latinLnBrk="0" hangingPunct="1">
              <a:lnSpc>
                <a:spcPct val="100000"/>
              </a:lnSpc>
              <a:spcBef>
                <a:spcPts val="0"/>
              </a:spcBef>
              <a:spcAft>
                <a:spcPts val="0"/>
              </a:spcAft>
              <a:buClrTx/>
              <a:buSzPts val="500"/>
              <a:buFontTx/>
              <a:buNone/>
              <a:tabLst/>
              <a:defRPr/>
            </a:pPr>
            <a:endParaRPr kumimoji="0" lang="nl-NL" sz="666" b="1" i="0" u="none" strike="noStrike" kern="1200" cap="none" spc="0" normalizeH="0" baseline="0" noProof="1">
              <a:ln>
                <a:noFill/>
              </a:ln>
              <a:solidFill>
                <a:srgbClr val="D04A02"/>
              </a:solidFill>
              <a:effectLst/>
              <a:uLnTx/>
              <a:uFillTx/>
              <a:latin typeface="Aptos" panose="02110004020202020204"/>
              <a:ea typeface="+mn-ea"/>
              <a:cs typeface="+mn-cs"/>
            </a:endParaRPr>
          </a:p>
        </p:txBody>
      </p:sp>
      <p:sp>
        <p:nvSpPr>
          <p:cNvPr id="42" name="Google Shape;5283;p564">
            <a:extLst>
              <a:ext uri="{FF2B5EF4-FFF2-40B4-BE49-F238E27FC236}">
                <a16:creationId xmlns:a16="http://schemas.microsoft.com/office/drawing/2014/main" id="{0C772E5E-7E70-88DC-D7F1-2D99D9713ECC}"/>
              </a:ext>
            </a:extLst>
          </p:cNvPr>
          <p:cNvSpPr/>
          <p:nvPr/>
        </p:nvSpPr>
        <p:spPr>
          <a:xfrm>
            <a:off x="5302422" y="2408514"/>
            <a:ext cx="604696" cy="603347"/>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25" y="551"/>
                </a:moveTo>
                <a:cubicBezTo>
                  <a:pt x="25" y="142"/>
                  <a:pt x="25" y="142"/>
                  <a:pt x="25" y="142"/>
                </a:cubicBezTo>
                <a:cubicBezTo>
                  <a:pt x="49" y="136"/>
                  <a:pt x="81" y="134"/>
                  <a:pt x="114" y="148"/>
                </a:cubicBezTo>
                <a:cubicBezTo>
                  <a:pt x="79" y="153"/>
                  <a:pt x="79" y="153"/>
                  <a:pt x="79" y="153"/>
                </a:cubicBezTo>
                <a:cubicBezTo>
                  <a:pt x="106" y="174"/>
                  <a:pt x="106" y="174"/>
                  <a:pt x="106" y="174"/>
                </a:cubicBezTo>
                <a:cubicBezTo>
                  <a:pt x="164" y="167"/>
                  <a:pt x="164" y="167"/>
                  <a:pt x="164" y="167"/>
                </a:cubicBezTo>
                <a:cubicBezTo>
                  <a:pt x="156" y="110"/>
                  <a:pt x="156" y="110"/>
                  <a:pt x="156" y="110"/>
                </a:cubicBezTo>
                <a:cubicBezTo>
                  <a:pt x="129" y="89"/>
                  <a:pt x="129" y="89"/>
                  <a:pt x="129" y="89"/>
                </a:cubicBezTo>
                <a:cubicBezTo>
                  <a:pt x="134" y="131"/>
                  <a:pt x="134" y="131"/>
                  <a:pt x="134" y="131"/>
                </a:cubicBezTo>
                <a:cubicBezTo>
                  <a:pt x="95" y="110"/>
                  <a:pt x="55" y="111"/>
                  <a:pt x="25" y="117"/>
                </a:cubicBezTo>
                <a:cubicBezTo>
                  <a:pt x="25" y="24"/>
                  <a:pt x="25" y="24"/>
                  <a:pt x="25" y="24"/>
                </a:cubicBezTo>
                <a:cubicBezTo>
                  <a:pt x="76" y="24"/>
                  <a:pt x="76" y="24"/>
                  <a:pt x="76" y="24"/>
                </a:cubicBezTo>
                <a:cubicBezTo>
                  <a:pt x="128" y="54"/>
                  <a:pt x="188" y="94"/>
                  <a:pt x="223" y="153"/>
                </a:cubicBezTo>
                <a:cubicBezTo>
                  <a:pt x="189" y="138"/>
                  <a:pt x="189" y="138"/>
                  <a:pt x="189" y="138"/>
                </a:cubicBezTo>
                <a:cubicBezTo>
                  <a:pt x="201" y="170"/>
                  <a:pt x="201" y="170"/>
                  <a:pt x="201" y="170"/>
                </a:cubicBezTo>
                <a:cubicBezTo>
                  <a:pt x="254" y="194"/>
                  <a:pt x="254" y="194"/>
                  <a:pt x="254" y="194"/>
                </a:cubicBezTo>
                <a:cubicBezTo>
                  <a:pt x="277" y="141"/>
                  <a:pt x="277" y="141"/>
                  <a:pt x="277" y="141"/>
                </a:cubicBezTo>
                <a:cubicBezTo>
                  <a:pt x="265" y="109"/>
                  <a:pt x="265" y="109"/>
                  <a:pt x="265" y="109"/>
                </a:cubicBezTo>
                <a:cubicBezTo>
                  <a:pt x="247" y="148"/>
                  <a:pt x="247" y="148"/>
                  <a:pt x="247" y="148"/>
                </a:cubicBezTo>
                <a:cubicBezTo>
                  <a:pt x="218" y="94"/>
                  <a:pt x="170" y="54"/>
                  <a:pt x="123" y="24"/>
                </a:cubicBezTo>
                <a:cubicBezTo>
                  <a:pt x="276" y="24"/>
                  <a:pt x="276" y="24"/>
                  <a:pt x="276" y="24"/>
                </a:cubicBezTo>
                <a:cubicBezTo>
                  <a:pt x="276" y="61"/>
                  <a:pt x="276" y="61"/>
                  <a:pt x="276" y="61"/>
                </a:cubicBezTo>
                <a:cubicBezTo>
                  <a:pt x="247" y="32"/>
                  <a:pt x="247" y="32"/>
                  <a:pt x="247" y="32"/>
                </a:cubicBezTo>
                <a:cubicBezTo>
                  <a:pt x="247" y="66"/>
                  <a:pt x="247" y="66"/>
                  <a:pt x="247" y="66"/>
                </a:cubicBezTo>
                <a:cubicBezTo>
                  <a:pt x="288" y="107"/>
                  <a:pt x="288" y="107"/>
                  <a:pt x="288" y="107"/>
                </a:cubicBezTo>
                <a:cubicBezTo>
                  <a:pt x="329" y="66"/>
                  <a:pt x="329" y="66"/>
                  <a:pt x="329" y="66"/>
                </a:cubicBezTo>
                <a:cubicBezTo>
                  <a:pt x="329" y="32"/>
                  <a:pt x="329" y="32"/>
                  <a:pt x="329" y="32"/>
                </a:cubicBezTo>
                <a:cubicBezTo>
                  <a:pt x="300" y="61"/>
                  <a:pt x="300" y="61"/>
                  <a:pt x="300" y="61"/>
                </a:cubicBezTo>
                <a:cubicBezTo>
                  <a:pt x="300" y="24"/>
                  <a:pt x="300" y="24"/>
                  <a:pt x="300" y="24"/>
                </a:cubicBezTo>
                <a:cubicBezTo>
                  <a:pt x="454" y="24"/>
                  <a:pt x="454" y="24"/>
                  <a:pt x="454" y="24"/>
                </a:cubicBezTo>
                <a:cubicBezTo>
                  <a:pt x="410" y="53"/>
                  <a:pt x="362" y="93"/>
                  <a:pt x="332" y="148"/>
                </a:cubicBezTo>
                <a:cubicBezTo>
                  <a:pt x="315" y="109"/>
                  <a:pt x="315" y="109"/>
                  <a:pt x="315" y="109"/>
                </a:cubicBezTo>
                <a:cubicBezTo>
                  <a:pt x="303" y="141"/>
                  <a:pt x="303" y="141"/>
                  <a:pt x="303" y="141"/>
                </a:cubicBezTo>
                <a:cubicBezTo>
                  <a:pt x="326" y="194"/>
                  <a:pt x="326" y="194"/>
                  <a:pt x="326" y="194"/>
                </a:cubicBezTo>
                <a:cubicBezTo>
                  <a:pt x="379" y="170"/>
                  <a:pt x="379" y="170"/>
                  <a:pt x="379" y="170"/>
                </a:cubicBezTo>
                <a:cubicBezTo>
                  <a:pt x="391" y="138"/>
                  <a:pt x="391" y="138"/>
                  <a:pt x="391" y="138"/>
                </a:cubicBezTo>
                <a:cubicBezTo>
                  <a:pt x="357" y="153"/>
                  <a:pt x="357" y="153"/>
                  <a:pt x="357" y="153"/>
                </a:cubicBezTo>
                <a:cubicBezTo>
                  <a:pt x="392" y="93"/>
                  <a:pt x="454" y="51"/>
                  <a:pt x="500" y="24"/>
                </a:cubicBezTo>
                <a:cubicBezTo>
                  <a:pt x="551" y="24"/>
                  <a:pt x="551" y="24"/>
                  <a:pt x="551" y="24"/>
                </a:cubicBezTo>
                <a:cubicBezTo>
                  <a:pt x="551" y="117"/>
                  <a:pt x="551" y="117"/>
                  <a:pt x="551" y="117"/>
                </a:cubicBezTo>
                <a:cubicBezTo>
                  <a:pt x="521" y="111"/>
                  <a:pt x="481" y="110"/>
                  <a:pt x="442" y="131"/>
                </a:cubicBezTo>
                <a:cubicBezTo>
                  <a:pt x="447" y="89"/>
                  <a:pt x="447" y="89"/>
                  <a:pt x="447" y="89"/>
                </a:cubicBezTo>
                <a:cubicBezTo>
                  <a:pt x="420" y="110"/>
                  <a:pt x="420" y="110"/>
                  <a:pt x="420" y="110"/>
                </a:cubicBezTo>
                <a:cubicBezTo>
                  <a:pt x="413" y="167"/>
                  <a:pt x="413" y="167"/>
                  <a:pt x="413" y="167"/>
                </a:cubicBezTo>
                <a:cubicBezTo>
                  <a:pt x="470" y="174"/>
                  <a:pt x="470" y="174"/>
                  <a:pt x="470" y="174"/>
                </a:cubicBezTo>
                <a:cubicBezTo>
                  <a:pt x="497" y="153"/>
                  <a:pt x="497" y="153"/>
                  <a:pt x="497" y="153"/>
                </a:cubicBezTo>
                <a:cubicBezTo>
                  <a:pt x="462" y="148"/>
                  <a:pt x="462" y="148"/>
                  <a:pt x="462" y="148"/>
                </a:cubicBezTo>
                <a:cubicBezTo>
                  <a:pt x="495" y="134"/>
                  <a:pt x="527" y="136"/>
                  <a:pt x="551" y="142"/>
                </a:cubicBezTo>
                <a:cubicBezTo>
                  <a:pt x="551" y="551"/>
                  <a:pt x="551" y="551"/>
                  <a:pt x="551" y="551"/>
                </a:cubicBezTo>
                <a:lnTo>
                  <a:pt x="25" y="551"/>
                </a:lnTo>
                <a:close/>
                <a:moveTo>
                  <a:pt x="243" y="453"/>
                </a:moveTo>
                <a:cubicBezTo>
                  <a:pt x="267" y="453"/>
                  <a:pt x="267" y="453"/>
                  <a:pt x="267" y="453"/>
                </a:cubicBezTo>
                <a:cubicBezTo>
                  <a:pt x="267" y="480"/>
                  <a:pt x="267" y="480"/>
                  <a:pt x="267" y="480"/>
                </a:cubicBezTo>
                <a:cubicBezTo>
                  <a:pt x="243" y="480"/>
                  <a:pt x="243" y="480"/>
                  <a:pt x="243" y="480"/>
                </a:cubicBezTo>
                <a:lnTo>
                  <a:pt x="243" y="453"/>
                </a:lnTo>
                <a:close/>
                <a:moveTo>
                  <a:pt x="316" y="453"/>
                </a:moveTo>
                <a:cubicBezTo>
                  <a:pt x="340" y="453"/>
                  <a:pt x="340" y="453"/>
                  <a:pt x="340" y="453"/>
                </a:cubicBezTo>
                <a:cubicBezTo>
                  <a:pt x="340" y="480"/>
                  <a:pt x="340" y="480"/>
                  <a:pt x="340" y="480"/>
                </a:cubicBezTo>
                <a:cubicBezTo>
                  <a:pt x="316" y="480"/>
                  <a:pt x="316" y="480"/>
                  <a:pt x="316" y="480"/>
                </a:cubicBezTo>
                <a:lnTo>
                  <a:pt x="316" y="453"/>
                </a:lnTo>
                <a:close/>
                <a:moveTo>
                  <a:pt x="341" y="395"/>
                </a:moveTo>
                <a:cubicBezTo>
                  <a:pt x="300" y="395"/>
                  <a:pt x="300" y="395"/>
                  <a:pt x="300" y="395"/>
                </a:cubicBezTo>
                <a:cubicBezTo>
                  <a:pt x="300" y="367"/>
                  <a:pt x="300" y="367"/>
                  <a:pt x="300" y="367"/>
                </a:cubicBezTo>
                <a:cubicBezTo>
                  <a:pt x="276" y="367"/>
                  <a:pt x="276" y="367"/>
                  <a:pt x="276" y="367"/>
                </a:cubicBezTo>
                <a:cubicBezTo>
                  <a:pt x="276" y="395"/>
                  <a:pt x="276" y="395"/>
                  <a:pt x="276" y="395"/>
                </a:cubicBezTo>
                <a:cubicBezTo>
                  <a:pt x="242" y="395"/>
                  <a:pt x="242" y="395"/>
                  <a:pt x="242" y="395"/>
                </a:cubicBezTo>
                <a:cubicBezTo>
                  <a:pt x="217" y="395"/>
                  <a:pt x="197" y="415"/>
                  <a:pt x="197" y="440"/>
                </a:cubicBezTo>
                <a:cubicBezTo>
                  <a:pt x="197" y="525"/>
                  <a:pt x="197" y="525"/>
                  <a:pt x="197" y="525"/>
                </a:cubicBezTo>
                <a:cubicBezTo>
                  <a:pt x="386" y="525"/>
                  <a:pt x="386" y="525"/>
                  <a:pt x="386" y="525"/>
                </a:cubicBezTo>
                <a:cubicBezTo>
                  <a:pt x="386" y="440"/>
                  <a:pt x="386" y="440"/>
                  <a:pt x="386" y="440"/>
                </a:cubicBezTo>
                <a:cubicBezTo>
                  <a:pt x="386" y="415"/>
                  <a:pt x="366" y="395"/>
                  <a:pt x="341" y="395"/>
                </a:cubicBezTo>
                <a:close/>
                <a:moveTo>
                  <a:pt x="362" y="501"/>
                </a:moveTo>
                <a:cubicBezTo>
                  <a:pt x="221" y="501"/>
                  <a:pt x="221" y="501"/>
                  <a:pt x="221" y="501"/>
                </a:cubicBezTo>
                <a:cubicBezTo>
                  <a:pt x="221" y="440"/>
                  <a:pt x="221" y="440"/>
                  <a:pt x="221" y="440"/>
                </a:cubicBezTo>
                <a:cubicBezTo>
                  <a:pt x="221" y="428"/>
                  <a:pt x="230" y="419"/>
                  <a:pt x="242" y="419"/>
                </a:cubicBezTo>
                <a:cubicBezTo>
                  <a:pt x="341" y="419"/>
                  <a:pt x="341" y="419"/>
                  <a:pt x="341" y="419"/>
                </a:cubicBezTo>
                <a:cubicBezTo>
                  <a:pt x="353" y="419"/>
                  <a:pt x="362" y="428"/>
                  <a:pt x="362" y="440"/>
                </a:cubicBezTo>
                <a:lnTo>
                  <a:pt x="362" y="501"/>
                </a:lnTo>
                <a:close/>
                <a:moveTo>
                  <a:pt x="253" y="307"/>
                </a:moveTo>
                <a:cubicBezTo>
                  <a:pt x="253" y="359"/>
                  <a:pt x="253" y="359"/>
                  <a:pt x="253" y="359"/>
                </a:cubicBezTo>
                <a:cubicBezTo>
                  <a:pt x="323" y="359"/>
                  <a:pt x="323" y="359"/>
                  <a:pt x="323" y="359"/>
                </a:cubicBezTo>
                <a:cubicBezTo>
                  <a:pt x="323" y="310"/>
                  <a:pt x="323" y="310"/>
                  <a:pt x="323" y="310"/>
                </a:cubicBezTo>
                <a:cubicBezTo>
                  <a:pt x="417" y="213"/>
                  <a:pt x="417" y="213"/>
                  <a:pt x="417" y="213"/>
                </a:cubicBezTo>
                <a:cubicBezTo>
                  <a:pt x="152" y="213"/>
                  <a:pt x="152" y="213"/>
                  <a:pt x="152" y="213"/>
                </a:cubicBezTo>
                <a:lnTo>
                  <a:pt x="253" y="307"/>
                </a:lnTo>
                <a:close/>
                <a:moveTo>
                  <a:pt x="299" y="335"/>
                </a:moveTo>
                <a:cubicBezTo>
                  <a:pt x="277" y="335"/>
                  <a:pt x="277" y="335"/>
                  <a:pt x="277" y="335"/>
                </a:cubicBezTo>
                <a:cubicBezTo>
                  <a:pt x="277" y="314"/>
                  <a:pt x="277" y="314"/>
                  <a:pt x="277" y="314"/>
                </a:cubicBezTo>
                <a:cubicBezTo>
                  <a:pt x="299" y="314"/>
                  <a:pt x="299" y="314"/>
                  <a:pt x="299" y="314"/>
                </a:cubicBezTo>
                <a:lnTo>
                  <a:pt x="299" y="335"/>
                </a:lnTo>
                <a:close/>
                <a:moveTo>
                  <a:pt x="309" y="290"/>
                </a:moveTo>
                <a:cubicBezTo>
                  <a:pt x="269" y="290"/>
                  <a:pt x="269" y="290"/>
                  <a:pt x="269" y="290"/>
                </a:cubicBezTo>
                <a:cubicBezTo>
                  <a:pt x="213" y="237"/>
                  <a:pt x="213" y="237"/>
                  <a:pt x="213" y="237"/>
                </a:cubicBezTo>
                <a:cubicBezTo>
                  <a:pt x="361" y="237"/>
                  <a:pt x="361" y="237"/>
                  <a:pt x="361" y="237"/>
                </a:cubicBezTo>
                <a:lnTo>
                  <a:pt x="309" y="290"/>
                </a:lnTo>
                <a:close/>
              </a:path>
            </a:pathLst>
          </a:custGeom>
          <a:solidFill>
            <a:schemeClr val="tx1"/>
          </a:solidFill>
          <a:ln>
            <a:noFill/>
          </a:ln>
        </p:spPr>
        <p:txBody>
          <a:bodyPr spcFirstLastPara="1" wrap="square" lIns="91410" tIns="45688" rIns="91410" bIns="45688" anchor="t" anchorCtr="0">
            <a:noAutofit/>
          </a:bodyPr>
          <a:lstStyle/>
          <a:p>
            <a:pPr marL="0" marR="0" lvl="0" indent="0" algn="l" defTabSz="914400" rtl="0" eaLnBrk="1" fontAlgn="auto" latinLnBrk="0" hangingPunct="1">
              <a:lnSpc>
                <a:spcPct val="100000"/>
              </a:lnSpc>
              <a:spcBef>
                <a:spcPts val="0"/>
              </a:spcBef>
              <a:spcAft>
                <a:spcPts val="0"/>
              </a:spcAft>
              <a:buClrTx/>
              <a:buSzPts val="500"/>
              <a:buFontTx/>
              <a:buNone/>
              <a:tabLst/>
              <a:defRPr/>
            </a:pPr>
            <a:endParaRPr kumimoji="0" lang="nl-NL" sz="666" b="1" i="0" u="none" strike="noStrike" kern="1200" cap="none" spc="0" normalizeH="0" baseline="0" noProof="1">
              <a:ln>
                <a:noFill/>
              </a:ln>
              <a:solidFill>
                <a:srgbClr val="D04A02"/>
              </a:solidFill>
              <a:effectLst/>
              <a:uLnTx/>
              <a:uFillTx/>
              <a:latin typeface="Aptos" panose="02110004020202020204"/>
              <a:ea typeface="+mn-ea"/>
              <a:cs typeface="+mn-cs"/>
            </a:endParaRPr>
          </a:p>
        </p:txBody>
      </p:sp>
      <p:sp>
        <p:nvSpPr>
          <p:cNvPr id="43" name="Google Shape;5282;p564">
            <a:extLst>
              <a:ext uri="{FF2B5EF4-FFF2-40B4-BE49-F238E27FC236}">
                <a16:creationId xmlns:a16="http://schemas.microsoft.com/office/drawing/2014/main" id="{B54DCCFC-BB3E-8B5E-6E9E-EEEAC5501561}"/>
              </a:ext>
            </a:extLst>
          </p:cNvPr>
          <p:cNvSpPr/>
          <p:nvPr/>
        </p:nvSpPr>
        <p:spPr>
          <a:xfrm>
            <a:off x="4371961" y="1430169"/>
            <a:ext cx="604696" cy="603347"/>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moveTo>
                  <a:pt x="367" y="181"/>
                </a:moveTo>
                <a:cubicBezTo>
                  <a:pt x="381" y="177"/>
                  <a:pt x="391" y="164"/>
                  <a:pt x="391" y="149"/>
                </a:cubicBezTo>
                <a:cubicBezTo>
                  <a:pt x="391" y="130"/>
                  <a:pt x="376" y="115"/>
                  <a:pt x="358" y="115"/>
                </a:cubicBezTo>
                <a:cubicBezTo>
                  <a:pt x="339" y="115"/>
                  <a:pt x="324" y="130"/>
                  <a:pt x="324" y="149"/>
                </a:cubicBezTo>
                <a:cubicBezTo>
                  <a:pt x="324" y="161"/>
                  <a:pt x="331" y="173"/>
                  <a:pt x="342" y="178"/>
                </a:cubicBezTo>
                <a:cubicBezTo>
                  <a:pt x="342" y="243"/>
                  <a:pt x="342" y="243"/>
                  <a:pt x="342" y="243"/>
                </a:cubicBezTo>
                <a:cubicBezTo>
                  <a:pt x="385" y="274"/>
                  <a:pt x="385" y="274"/>
                  <a:pt x="385" y="274"/>
                </a:cubicBezTo>
                <a:cubicBezTo>
                  <a:pt x="385" y="319"/>
                  <a:pt x="385" y="319"/>
                  <a:pt x="385" y="319"/>
                </a:cubicBezTo>
                <a:cubicBezTo>
                  <a:pt x="341" y="340"/>
                  <a:pt x="341" y="340"/>
                  <a:pt x="341" y="340"/>
                </a:cubicBezTo>
                <a:cubicBezTo>
                  <a:pt x="341" y="398"/>
                  <a:pt x="341" y="398"/>
                  <a:pt x="341" y="398"/>
                </a:cubicBezTo>
                <a:cubicBezTo>
                  <a:pt x="330" y="404"/>
                  <a:pt x="324" y="414"/>
                  <a:pt x="324" y="427"/>
                </a:cubicBezTo>
                <a:cubicBezTo>
                  <a:pt x="324" y="446"/>
                  <a:pt x="339" y="461"/>
                  <a:pt x="357" y="461"/>
                </a:cubicBezTo>
                <a:cubicBezTo>
                  <a:pt x="376" y="461"/>
                  <a:pt x="391" y="446"/>
                  <a:pt x="391" y="427"/>
                </a:cubicBezTo>
                <a:cubicBezTo>
                  <a:pt x="391" y="411"/>
                  <a:pt x="380" y="398"/>
                  <a:pt x="366" y="394"/>
                </a:cubicBezTo>
                <a:cubicBezTo>
                  <a:pt x="366" y="356"/>
                  <a:pt x="366" y="356"/>
                  <a:pt x="366" y="356"/>
                </a:cubicBezTo>
                <a:cubicBezTo>
                  <a:pt x="410" y="335"/>
                  <a:pt x="410" y="335"/>
                  <a:pt x="410" y="335"/>
                </a:cubicBezTo>
                <a:cubicBezTo>
                  <a:pt x="410" y="261"/>
                  <a:pt x="410" y="261"/>
                  <a:pt x="410" y="261"/>
                </a:cubicBezTo>
                <a:cubicBezTo>
                  <a:pt x="367" y="230"/>
                  <a:pt x="367" y="230"/>
                  <a:pt x="367" y="230"/>
                </a:cubicBezTo>
                <a:lnTo>
                  <a:pt x="367" y="181"/>
                </a:lnTo>
                <a:close/>
                <a:moveTo>
                  <a:pt x="357" y="439"/>
                </a:moveTo>
                <a:cubicBezTo>
                  <a:pt x="351" y="439"/>
                  <a:pt x="346" y="433"/>
                  <a:pt x="346" y="427"/>
                </a:cubicBezTo>
                <a:cubicBezTo>
                  <a:pt x="346" y="421"/>
                  <a:pt x="351" y="415"/>
                  <a:pt x="357" y="415"/>
                </a:cubicBezTo>
                <a:cubicBezTo>
                  <a:pt x="364" y="415"/>
                  <a:pt x="369" y="421"/>
                  <a:pt x="369" y="427"/>
                </a:cubicBezTo>
                <a:cubicBezTo>
                  <a:pt x="369" y="433"/>
                  <a:pt x="364" y="439"/>
                  <a:pt x="357" y="439"/>
                </a:cubicBezTo>
                <a:close/>
                <a:moveTo>
                  <a:pt x="358" y="137"/>
                </a:moveTo>
                <a:cubicBezTo>
                  <a:pt x="364" y="137"/>
                  <a:pt x="369" y="142"/>
                  <a:pt x="369" y="149"/>
                </a:cubicBezTo>
                <a:cubicBezTo>
                  <a:pt x="369" y="155"/>
                  <a:pt x="364" y="160"/>
                  <a:pt x="358" y="160"/>
                </a:cubicBezTo>
                <a:cubicBezTo>
                  <a:pt x="351" y="160"/>
                  <a:pt x="346" y="155"/>
                  <a:pt x="346" y="149"/>
                </a:cubicBezTo>
                <a:cubicBezTo>
                  <a:pt x="346" y="142"/>
                  <a:pt x="351" y="137"/>
                  <a:pt x="358" y="137"/>
                </a:cubicBezTo>
                <a:close/>
                <a:moveTo>
                  <a:pt x="464" y="186"/>
                </a:moveTo>
                <a:cubicBezTo>
                  <a:pt x="464" y="120"/>
                  <a:pt x="464" y="120"/>
                  <a:pt x="464" y="120"/>
                </a:cubicBezTo>
                <a:cubicBezTo>
                  <a:pt x="339" y="50"/>
                  <a:pt x="339" y="50"/>
                  <a:pt x="339" y="50"/>
                </a:cubicBezTo>
                <a:cubicBezTo>
                  <a:pt x="289" y="82"/>
                  <a:pt x="289" y="82"/>
                  <a:pt x="289" y="82"/>
                </a:cubicBezTo>
                <a:cubicBezTo>
                  <a:pt x="238" y="50"/>
                  <a:pt x="238" y="50"/>
                  <a:pt x="238" y="50"/>
                </a:cubicBezTo>
                <a:cubicBezTo>
                  <a:pt x="113" y="120"/>
                  <a:pt x="113" y="120"/>
                  <a:pt x="113" y="120"/>
                </a:cubicBezTo>
                <a:cubicBezTo>
                  <a:pt x="113" y="186"/>
                  <a:pt x="113" y="186"/>
                  <a:pt x="113" y="186"/>
                </a:cubicBezTo>
                <a:cubicBezTo>
                  <a:pt x="54" y="223"/>
                  <a:pt x="54" y="223"/>
                  <a:pt x="54" y="223"/>
                </a:cubicBezTo>
                <a:cubicBezTo>
                  <a:pt x="54" y="363"/>
                  <a:pt x="54" y="363"/>
                  <a:pt x="54" y="363"/>
                </a:cubicBezTo>
                <a:cubicBezTo>
                  <a:pt x="115" y="400"/>
                  <a:pt x="115" y="400"/>
                  <a:pt x="115" y="400"/>
                </a:cubicBezTo>
                <a:cubicBezTo>
                  <a:pt x="115" y="455"/>
                  <a:pt x="115" y="455"/>
                  <a:pt x="115" y="455"/>
                </a:cubicBezTo>
                <a:cubicBezTo>
                  <a:pt x="235" y="524"/>
                  <a:pt x="235" y="524"/>
                  <a:pt x="235" y="524"/>
                </a:cubicBezTo>
                <a:cubicBezTo>
                  <a:pt x="289" y="495"/>
                  <a:pt x="289" y="495"/>
                  <a:pt x="289" y="495"/>
                </a:cubicBezTo>
                <a:cubicBezTo>
                  <a:pt x="343" y="524"/>
                  <a:pt x="343" y="524"/>
                  <a:pt x="343" y="524"/>
                </a:cubicBezTo>
                <a:cubicBezTo>
                  <a:pt x="463" y="455"/>
                  <a:pt x="463" y="455"/>
                  <a:pt x="463" y="455"/>
                </a:cubicBezTo>
                <a:cubicBezTo>
                  <a:pt x="463" y="400"/>
                  <a:pt x="463" y="400"/>
                  <a:pt x="463" y="400"/>
                </a:cubicBezTo>
                <a:cubicBezTo>
                  <a:pt x="524" y="363"/>
                  <a:pt x="524" y="363"/>
                  <a:pt x="524" y="363"/>
                </a:cubicBezTo>
                <a:cubicBezTo>
                  <a:pt x="524" y="223"/>
                  <a:pt x="524" y="223"/>
                  <a:pt x="524" y="223"/>
                </a:cubicBezTo>
                <a:lnTo>
                  <a:pt x="464" y="186"/>
                </a:lnTo>
                <a:close/>
                <a:moveTo>
                  <a:pt x="140" y="440"/>
                </a:moveTo>
                <a:cubicBezTo>
                  <a:pt x="140" y="399"/>
                  <a:pt x="140" y="399"/>
                  <a:pt x="140" y="399"/>
                </a:cubicBezTo>
                <a:cubicBezTo>
                  <a:pt x="155" y="392"/>
                  <a:pt x="155" y="392"/>
                  <a:pt x="155" y="392"/>
                </a:cubicBezTo>
                <a:cubicBezTo>
                  <a:pt x="157" y="393"/>
                  <a:pt x="160" y="394"/>
                  <a:pt x="162" y="394"/>
                </a:cubicBezTo>
                <a:cubicBezTo>
                  <a:pt x="173" y="394"/>
                  <a:pt x="181" y="385"/>
                  <a:pt x="181" y="375"/>
                </a:cubicBezTo>
                <a:cubicBezTo>
                  <a:pt x="181" y="365"/>
                  <a:pt x="173" y="356"/>
                  <a:pt x="162" y="356"/>
                </a:cubicBezTo>
                <a:cubicBezTo>
                  <a:pt x="154" y="356"/>
                  <a:pt x="147" y="362"/>
                  <a:pt x="145" y="369"/>
                </a:cubicBezTo>
                <a:cubicBezTo>
                  <a:pt x="126" y="377"/>
                  <a:pt x="126" y="377"/>
                  <a:pt x="126" y="377"/>
                </a:cubicBezTo>
                <a:cubicBezTo>
                  <a:pt x="79" y="348"/>
                  <a:pt x="79" y="348"/>
                  <a:pt x="79" y="348"/>
                </a:cubicBezTo>
                <a:cubicBezTo>
                  <a:pt x="79" y="309"/>
                  <a:pt x="79" y="309"/>
                  <a:pt x="79" y="309"/>
                </a:cubicBezTo>
                <a:cubicBezTo>
                  <a:pt x="91" y="309"/>
                  <a:pt x="91" y="309"/>
                  <a:pt x="91" y="309"/>
                </a:cubicBezTo>
                <a:cubicBezTo>
                  <a:pt x="96" y="321"/>
                  <a:pt x="108" y="330"/>
                  <a:pt x="122" y="330"/>
                </a:cubicBezTo>
                <a:cubicBezTo>
                  <a:pt x="141" y="330"/>
                  <a:pt x="156" y="315"/>
                  <a:pt x="156" y="297"/>
                </a:cubicBezTo>
                <a:cubicBezTo>
                  <a:pt x="156" y="278"/>
                  <a:pt x="141" y="263"/>
                  <a:pt x="122" y="263"/>
                </a:cubicBezTo>
                <a:cubicBezTo>
                  <a:pt x="108" y="263"/>
                  <a:pt x="96" y="271"/>
                  <a:pt x="91" y="283"/>
                </a:cubicBezTo>
                <a:cubicBezTo>
                  <a:pt x="79" y="283"/>
                  <a:pt x="79" y="283"/>
                  <a:pt x="79" y="283"/>
                </a:cubicBezTo>
                <a:cubicBezTo>
                  <a:pt x="79" y="237"/>
                  <a:pt x="79" y="237"/>
                  <a:pt x="79" y="237"/>
                </a:cubicBezTo>
                <a:cubicBezTo>
                  <a:pt x="126" y="208"/>
                  <a:pt x="126" y="208"/>
                  <a:pt x="126" y="208"/>
                </a:cubicBezTo>
                <a:cubicBezTo>
                  <a:pt x="145" y="218"/>
                  <a:pt x="145" y="218"/>
                  <a:pt x="145" y="218"/>
                </a:cubicBezTo>
                <a:cubicBezTo>
                  <a:pt x="147" y="225"/>
                  <a:pt x="154" y="231"/>
                  <a:pt x="162" y="231"/>
                </a:cubicBezTo>
                <a:cubicBezTo>
                  <a:pt x="173" y="231"/>
                  <a:pt x="181" y="223"/>
                  <a:pt x="181" y="212"/>
                </a:cubicBezTo>
                <a:cubicBezTo>
                  <a:pt x="181" y="202"/>
                  <a:pt x="173" y="194"/>
                  <a:pt x="162" y="194"/>
                </a:cubicBezTo>
                <a:cubicBezTo>
                  <a:pt x="160" y="194"/>
                  <a:pt x="158" y="194"/>
                  <a:pt x="156" y="195"/>
                </a:cubicBezTo>
                <a:cubicBezTo>
                  <a:pt x="139" y="185"/>
                  <a:pt x="139" y="185"/>
                  <a:pt x="139" y="185"/>
                </a:cubicBezTo>
                <a:cubicBezTo>
                  <a:pt x="139" y="135"/>
                  <a:pt x="139" y="135"/>
                  <a:pt x="139" y="135"/>
                </a:cubicBezTo>
                <a:cubicBezTo>
                  <a:pt x="237" y="80"/>
                  <a:pt x="237" y="80"/>
                  <a:pt x="237" y="80"/>
                </a:cubicBezTo>
                <a:cubicBezTo>
                  <a:pt x="275" y="102"/>
                  <a:pt x="275" y="102"/>
                  <a:pt x="275" y="102"/>
                </a:cubicBezTo>
                <a:cubicBezTo>
                  <a:pt x="275" y="283"/>
                  <a:pt x="275" y="283"/>
                  <a:pt x="275" y="283"/>
                </a:cubicBezTo>
                <a:cubicBezTo>
                  <a:pt x="262" y="283"/>
                  <a:pt x="262" y="283"/>
                  <a:pt x="262" y="283"/>
                </a:cubicBezTo>
                <a:cubicBezTo>
                  <a:pt x="259" y="280"/>
                  <a:pt x="254" y="277"/>
                  <a:pt x="248" y="277"/>
                </a:cubicBezTo>
                <a:cubicBezTo>
                  <a:pt x="238" y="277"/>
                  <a:pt x="229" y="285"/>
                  <a:pt x="229" y="296"/>
                </a:cubicBezTo>
                <a:cubicBezTo>
                  <a:pt x="229" y="306"/>
                  <a:pt x="238" y="315"/>
                  <a:pt x="248" y="315"/>
                </a:cubicBezTo>
                <a:cubicBezTo>
                  <a:pt x="253" y="315"/>
                  <a:pt x="258" y="312"/>
                  <a:pt x="262" y="309"/>
                </a:cubicBezTo>
                <a:cubicBezTo>
                  <a:pt x="275" y="309"/>
                  <a:pt x="275" y="309"/>
                  <a:pt x="275" y="309"/>
                </a:cubicBezTo>
                <a:cubicBezTo>
                  <a:pt x="275" y="474"/>
                  <a:pt x="275" y="474"/>
                  <a:pt x="275" y="474"/>
                </a:cubicBezTo>
                <a:cubicBezTo>
                  <a:pt x="235" y="495"/>
                  <a:pt x="235" y="495"/>
                  <a:pt x="235" y="495"/>
                </a:cubicBezTo>
                <a:lnTo>
                  <a:pt x="140" y="440"/>
                </a:lnTo>
                <a:close/>
                <a:moveTo>
                  <a:pt x="111" y="297"/>
                </a:moveTo>
                <a:cubicBezTo>
                  <a:pt x="111" y="290"/>
                  <a:pt x="116" y="285"/>
                  <a:pt x="122" y="285"/>
                </a:cubicBezTo>
                <a:cubicBezTo>
                  <a:pt x="129" y="285"/>
                  <a:pt x="134" y="290"/>
                  <a:pt x="134" y="297"/>
                </a:cubicBezTo>
                <a:cubicBezTo>
                  <a:pt x="134" y="303"/>
                  <a:pt x="129" y="308"/>
                  <a:pt x="122" y="308"/>
                </a:cubicBezTo>
                <a:cubicBezTo>
                  <a:pt x="116" y="308"/>
                  <a:pt x="111" y="303"/>
                  <a:pt x="111" y="297"/>
                </a:cubicBezTo>
                <a:close/>
                <a:moveTo>
                  <a:pt x="451" y="377"/>
                </a:moveTo>
                <a:cubicBezTo>
                  <a:pt x="433" y="369"/>
                  <a:pt x="433" y="369"/>
                  <a:pt x="433" y="369"/>
                </a:cubicBezTo>
                <a:cubicBezTo>
                  <a:pt x="430" y="362"/>
                  <a:pt x="423" y="356"/>
                  <a:pt x="415" y="356"/>
                </a:cubicBezTo>
                <a:cubicBezTo>
                  <a:pt x="405" y="356"/>
                  <a:pt x="396" y="365"/>
                  <a:pt x="396" y="375"/>
                </a:cubicBezTo>
                <a:cubicBezTo>
                  <a:pt x="396" y="385"/>
                  <a:pt x="405" y="394"/>
                  <a:pt x="415" y="394"/>
                </a:cubicBezTo>
                <a:cubicBezTo>
                  <a:pt x="418" y="394"/>
                  <a:pt x="420" y="393"/>
                  <a:pt x="422" y="392"/>
                </a:cubicBezTo>
                <a:cubicBezTo>
                  <a:pt x="437" y="399"/>
                  <a:pt x="437" y="399"/>
                  <a:pt x="437" y="399"/>
                </a:cubicBezTo>
                <a:cubicBezTo>
                  <a:pt x="437" y="440"/>
                  <a:pt x="437" y="440"/>
                  <a:pt x="437" y="440"/>
                </a:cubicBezTo>
                <a:cubicBezTo>
                  <a:pt x="342" y="495"/>
                  <a:pt x="342" y="495"/>
                  <a:pt x="342" y="495"/>
                </a:cubicBezTo>
                <a:cubicBezTo>
                  <a:pt x="300" y="472"/>
                  <a:pt x="300" y="472"/>
                  <a:pt x="300" y="472"/>
                </a:cubicBezTo>
                <a:cubicBezTo>
                  <a:pt x="300" y="309"/>
                  <a:pt x="300" y="309"/>
                  <a:pt x="300" y="309"/>
                </a:cubicBezTo>
                <a:cubicBezTo>
                  <a:pt x="317" y="309"/>
                  <a:pt x="317" y="309"/>
                  <a:pt x="317" y="309"/>
                </a:cubicBezTo>
                <a:cubicBezTo>
                  <a:pt x="320" y="312"/>
                  <a:pt x="325" y="315"/>
                  <a:pt x="330" y="315"/>
                </a:cubicBezTo>
                <a:cubicBezTo>
                  <a:pt x="341" y="315"/>
                  <a:pt x="349" y="306"/>
                  <a:pt x="349" y="296"/>
                </a:cubicBezTo>
                <a:cubicBezTo>
                  <a:pt x="349" y="285"/>
                  <a:pt x="341" y="277"/>
                  <a:pt x="330" y="277"/>
                </a:cubicBezTo>
                <a:cubicBezTo>
                  <a:pt x="325" y="277"/>
                  <a:pt x="320" y="280"/>
                  <a:pt x="316" y="283"/>
                </a:cubicBezTo>
                <a:cubicBezTo>
                  <a:pt x="300" y="283"/>
                  <a:pt x="300" y="283"/>
                  <a:pt x="300" y="283"/>
                </a:cubicBezTo>
                <a:cubicBezTo>
                  <a:pt x="300" y="104"/>
                  <a:pt x="300" y="104"/>
                  <a:pt x="300" y="104"/>
                </a:cubicBezTo>
                <a:cubicBezTo>
                  <a:pt x="340" y="80"/>
                  <a:pt x="340" y="80"/>
                  <a:pt x="340" y="80"/>
                </a:cubicBezTo>
                <a:cubicBezTo>
                  <a:pt x="439" y="135"/>
                  <a:pt x="439" y="135"/>
                  <a:pt x="439" y="135"/>
                </a:cubicBezTo>
                <a:cubicBezTo>
                  <a:pt x="439" y="185"/>
                  <a:pt x="439" y="185"/>
                  <a:pt x="439" y="185"/>
                </a:cubicBezTo>
                <a:cubicBezTo>
                  <a:pt x="422" y="195"/>
                  <a:pt x="422" y="195"/>
                  <a:pt x="422" y="195"/>
                </a:cubicBezTo>
                <a:cubicBezTo>
                  <a:pt x="420" y="194"/>
                  <a:pt x="418" y="194"/>
                  <a:pt x="415" y="194"/>
                </a:cubicBezTo>
                <a:cubicBezTo>
                  <a:pt x="405" y="194"/>
                  <a:pt x="396" y="202"/>
                  <a:pt x="396" y="212"/>
                </a:cubicBezTo>
                <a:cubicBezTo>
                  <a:pt x="396" y="223"/>
                  <a:pt x="405" y="231"/>
                  <a:pt x="415" y="231"/>
                </a:cubicBezTo>
                <a:cubicBezTo>
                  <a:pt x="424" y="231"/>
                  <a:pt x="431" y="225"/>
                  <a:pt x="433" y="218"/>
                </a:cubicBezTo>
                <a:cubicBezTo>
                  <a:pt x="451" y="208"/>
                  <a:pt x="451" y="208"/>
                  <a:pt x="451" y="208"/>
                </a:cubicBezTo>
                <a:cubicBezTo>
                  <a:pt x="498" y="237"/>
                  <a:pt x="498" y="237"/>
                  <a:pt x="498" y="237"/>
                </a:cubicBezTo>
                <a:cubicBezTo>
                  <a:pt x="498" y="283"/>
                  <a:pt x="498" y="283"/>
                  <a:pt x="498" y="283"/>
                </a:cubicBezTo>
                <a:cubicBezTo>
                  <a:pt x="489" y="283"/>
                  <a:pt x="489" y="283"/>
                  <a:pt x="489" y="283"/>
                </a:cubicBezTo>
                <a:cubicBezTo>
                  <a:pt x="484" y="271"/>
                  <a:pt x="472" y="263"/>
                  <a:pt x="458" y="263"/>
                </a:cubicBezTo>
                <a:cubicBezTo>
                  <a:pt x="439" y="263"/>
                  <a:pt x="424" y="278"/>
                  <a:pt x="424" y="297"/>
                </a:cubicBezTo>
                <a:cubicBezTo>
                  <a:pt x="424" y="315"/>
                  <a:pt x="439" y="330"/>
                  <a:pt x="458" y="330"/>
                </a:cubicBezTo>
                <a:cubicBezTo>
                  <a:pt x="472" y="330"/>
                  <a:pt x="485" y="321"/>
                  <a:pt x="489" y="309"/>
                </a:cubicBezTo>
                <a:cubicBezTo>
                  <a:pt x="498" y="309"/>
                  <a:pt x="498" y="309"/>
                  <a:pt x="498" y="309"/>
                </a:cubicBezTo>
                <a:cubicBezTo>
                  <a:pt x="498" y="348"/>
                  <a:pt x="498" y="348"/>
                  <a:pt x="498" y="348"/>
                </a:cubicBezTo>
                <a:lnTo>
                  <a:pt x="451" y="377"/>
                </a:lnTo>
                <a:close/>
                <a:moveTo>
                  <a:pt x="470" y="297"/>
                </a:moveTo>
                <a:cubicBezTo>
                  <a:pt x="470" y="303"/>
                  <a:pt x="464" y="308"/>
                  <a:pt x="458" y="308"/>
                </a:cubicBezTo>
                <a:cubicBezTo>
                  <a:pt x="452" y="308"/>
                  <a:pt x="446" y="303"/>
                  <a:pt x="446" y="297"/>
                </a:cubicBezTo>
                <a:cubicBezTo>
                  <a:pt x="446" y="290"/>
                  <a:pt x="452" y="285"/>
                  <a:pt x="458" y="285"/>
                </a:cubicBezTo>
                <a:cubicBezTo>
                  <a:pt x="464" y="285"/>
                  <a:pt x="470" y="290"/>
                  <a:pt x="470" y="297"/>
                </a:cubicBezTo>
                <a:close/>
                <a:moveTo>
                  <a:pt x="237" y="398"/>
                </a:moveTo>
                <a:cubicBezTo>
                  <a:pt x="237" y="340"/>
                  <a:pt x="237" y="340"/>
                  <a:pt x="237" y="340"/>
                </a:cubicBezTo>
                <a:cubicBezTo>
                  <a:pt x="192" y="319"/>
                  <a:pt x="192" y="319"/>
                  <a:pt x="192" y="319"/>
                </a:cubicBezTo>
                <a:cubicBezTo>
                  <a:pt x="192" y="274"/>
                  <a:pt x="192" y="274"/>
                  <a:pt x="192" y="274"/>
                </a:cubicBezTo>
                <a:cubicBezTo>
                  <a:pt x="236" y="243"/>
                  <a:pt x="236" y="243"/>
                  <a:pt x="236" y="243"/>
                </a:cubicBezTo>
                <a:cubicBezTo>
                  <a:pt x="236" y="178"/>
                  <a:pt x="236" y="178"/>
                  <a:pt x="236" y="178"/>
                </a:cubicBezTo>
                <a:cubicBezTo>
                  <a:pt x="247" y="173"/>
                  <a:pt x="254" y="161"/>
                  <a:pt x="254" y="148"/>
                </a:cubicBezTo>
                <a:cubicBezTo>
                  <a:pt x="254" y="129"/>
                  <a:pt x="239" y="114"/>
                  <a:pt x="221" y="114"/>
                </a:cubicBezTo>
                <a:cubicBezTo>
                  <a:pt x="202" y="114"/>
                  <a:pt x="187" y="129"/>
                  <a:pt x="187" y="148"/>
                </a:cubicBezTo>
                <a:cubicBezTo>
                  <a:pt x="187" y="163"/>
                  <a:pt x="197" y="176"/>
                  <a:pt x="211" y="180"/>
                </a:cubicBezTo>
                <a:cubicBezTo>
                  <a:pt x="210" y="181"/>
                  <a:pt x="210" y="181"/>
                  <a:pt x="210" y="181"/>
                </a:cubicBezTo>
                <a:cubicBezTo>
                  <a:pt x="210" y="230"/>
                  <a:pt x="210" y="230"/>
                  <a:pt x="210" y="230"/>
                </a:cubicBezTo>
                <a:cubicBezTo>
                  <a:pt x="167" y="261"/>
                  <a:pt x="167" y="261"/>
                  <a:pt x="167" y="261"/>
                </a:cubicBezTo>
                <a:cubicBezTo>
                  <a:pt x="167" y="335"/>
                  <a:pt x="167" y="335"/>
                  <a:pt x="167" y="335"/>
                </a:cubicBezTo>
                <a:cubicBezTo>
                  <a:pt x="212" y="356"/>
                  <a:pt x="212" y="356"/>
                  <a:pt x="212" y="356"/>
                </a:cubicBezTo>
                <a:cubicBezTo>
                  <a:pt x="212" y="396"/>
                  <a:pt x="212" y="396"/>
                  <a:pt x="212" y="396"/>
                </a:cubicBezTo>
                <a:cubicBezTo>
                  <a:pt x="198" y="400"/>
                  <a:pt x="187" y="413"/>
                  <a:pt x="187" y="428"/>
                </a:cubicBezTo>
                <a:cubicBezTo>
                  <a:pt x="187" y="447"/>
                  <a:pt x="202" y="462"/>
                  <a:pt x="221" y="462"/>
                </a:cubicBezTo>
                <a:cubicBezTo>
                  <a:pt x="240" y="462"/>
                  <a:pt x="255" y="447"/>
                  <a:pt x="255" y="428"/>
                </a:cubicBezTo>
                <a:cubicBezTo>
                  <a:pt x="255" y="415"/>
                  <a:pt x="248" y="404"/>
                  <a:pt x="237" y="398"/>
                </a:cubicBezTo>
                <a:close/>
                <a:moveTo>
                  <a:pt x="221" y="136"/>
                </a:moveTo>
                <a:cubicBezTo>
                  <a:pt x="227" y="136"/>
                  <a:pt x="232" y="142"/>
                  <a:pt x="232" y="148"/>
                </a:cubicBezTo>
                <a:cubicBezTo>
                  <a:pt x="232" y="154"/>
                  <a:pt x="227" y="160"/>
                  <a:pt x="221" y="160"/>
                </a:cubicBezTo>
                <a:cubicBezTo>
                  <a:pt x="214" y="160"/>
                  <a:pt x="209" y="154"/>
                  <a:pt x="209" y="148"/>
                </a:cubicBezTo>
                <a:cubicBezTo>
                  <a:pt x="209" y="142"/>
                  <a:pt x="214" y="136"/>
                  <a:pt x="221" y="136"/>
                </a:cubicBezTo>
                <a:close/>
                <a:moveTo>
                  <a:pt x="221" y="440"/>
                </a:moveTo>
                <a:cubicBezTo>
                  <a:pt x="215" y="440"/>
                  <a:pt x="209" y="434"/>
                  <a:pt x="209" y="428"/>
                </a:cubicBezTo>
                <a:cubicBezTo>
                  <a:pt x="209" y="422"/>
                  <a:pt x="215" y="416"/>
                  <a:pt x="221" y="416"/>
                </a:cubicBezTo>
                <a:cubicBezTo>
                  <a:pt x="227" y="416"/>
                  <a:pt x="233" y="422"/>
                  <a:pt x="233" y="428"/>
                </a:cubicBezTo>
                <a:cubicBezTo>
                  <a:pt x="233" y="434"/>
                  <a:pt x="227" y="440"/>
                  <a:pt x="221" y="440"/>
                </a:cubicBezTo>
                <a:close/>
              </a:path>
            </a:pathLst>
          </a:custGeom>
          <a:solidFill>
            <a:schemeClr val="lt1"/>
          </a:solidFill>
          <a:ln>
            <a:noFill/>
          </a:ln>
        </p:spPr>
        <p:txBody>
          <a:bodyPr spcFirstLastPara="1" wrap="square" lIns="91410" tIns="45688" rIns="91410" bIns="45688" anchor="t" anchorCtr="0">
            <a:noAutofit/>
          </a:bodyPr>
          <a:lstStyle/>
          <a:p>
            <a:pPr marL="0" marR="0" lvl="0" indent="0" algn="l" defTabSz="914400" rtl="0" eaLnBrk="1" fontAlgn="auto" latinLnBrk="0" hangingPunct="1">
              <a:lnSpc>
                <a:spcPct val="100000"/>
              </a:lnSpc>
              <a:spcBef>
                <a:spcPts val="0"/>
              </a:spcBef>
              <a:spcAft>
                <a:spcPts val="0"/>
              </a:spcAft>
              <a:buClrTx/>
              <a:buSzPts val="500"/>
              <a:buFontTx/>
              <a:buNone/>
              <a:tabLst/>
              <a:defRPr/>
            </a:pPr>
            <a:endParaRPr kumimoji="0" lang="nl-NL" sz="666" b="1" i="0" u="none" strike="noStrike" kern="1200" cap="none" spc="0" normalizeH="0" baseline="0" noProof="1">
              <a:ln>
                <a:noFill/>
              </a:ln>
              <a:solidFill>
                <a:srgbClr val="D04A02"/>
              </a:solidFill>
              <a:effectLst/>
              <a:uLnTx/>
              <a:uFillTx/>
              <a:latin typeface="Aptos" panose="02110004020202020204"/>
              <a:ea typeface="+mn-ea"/>
              <a:cs typeface="+mn-cs"/>
            </a:endParaRPr>
          </a:p>
        </p:txBody>
      </p:sp>
      <p:sp>
        <p:nvSpPr>
          <p:cNvPr id="44" name="Oval 43">
            <a:extLst>
              <a:ext uri="{FF2B5EF4-FFF2-40B4-BE49-F238E27FC236}">
                <a16:creationId xmlns:a16="http://schemas.microsoft.com/office/drawing/2014/main" id="{82EF1CA7-1D20-8BF5-9D55-DDC6D2F6694D}"/>
              </a:ext>
            </a:extLst>
          </p:cNvPr>
          <p:cNvSpPr/>
          <p:nvPr/>
        </p:nvSpPr>
        <p:spPr>
          <a:xfrm>
            <a:off x="5678518" y="522737"/>
            <a:ext cx="457200" cy="43542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1400" noProof="1">
                <a:solidFill>
                  <a:schemeClr val="tx1"/>
                </a:solidFill>
              </a:rPr>
              <a:t>1.</a:t>
            </a:r>
          </a:p>
        </p:txBody>
      </p:sp>
      <p:sp>
        <p:nvSpPr>
          <p:cNvPr id="45" name="Oval 44">
            <a:extLst>
              <a:ext uri="{FF2B5EF4-FFF2-40B4-BE49-F238E27FC236}">
                <a16:creationId xmlns:a16="http://schemas.microsoft.com/office/drawing/2014/main" id="{6D5E0763-AD3B-9096-D59F-DC25CBD48541}"/>
              </a:ext>
            </a:extLst>
          </p:cNvPr>
          <p:cNvSpPr/>
          <p:nvPr/>
        </p:nvSpPr>
        <p:spPr>
          <a:xfrm>
            <a:off x="7420114" y="2413738"/>
            <a:ext cx="457200" cy="43542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1400" noProof="1">
                <a:solidFill>
                  <a:schemeClr val="tx1"/>
                </a:solidFill>
              </a:rPr>
              <a:t>2.</a:t>
            </a:r>
          </a:p>
        </p:txBody>
      </p:sp>
      <p:sp>
        <p:nvSpPr>
          <p:cNvPr id="46" name="Oval 45">
            <a:extLst>
              <a:ext uri="{FF2B5EF4-FFF2-40B4-BE49-F238E27FC236}">
                <a16:creationId xmlns:a16="http://schemas.microsoft.com/office/drawing/2014/main" id="{FFCD897C-D993-9825-063E-86E0193E30D6}"/>
              </a:ext>
            </a:extLst>
          </p:cNvPr>
          <p:cNvSpPr/>
          <p:nvPr/>
        </p:nvSpPr>
        <p:spPr>
          <a:xfrm>
            <a:off x="8435239" y="4878531"/>
            <a:ext cx="457200" cy="43542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1400" noProof="1">
                <a:solidFill>
                  <a:schemeClr val="tx1"/>
                </a:solidFill>
              </a:rPr>
              <a:t>3.</a:t>
            </a:r>
          </a:p>
        </p:txBody>
      </p:sp>
    </p:spTree>
    <p:extLst>
      <p:ext uri="{BB962C8B-B14F-4D97-AF65-F5344CB8AC3E}">
        <p14:creationId xmlns:p14="http://schemas.microsoft.com/office/powerpoint/2010/main" val="182107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A33A6E-3DEE-381E-D5EF-48D61A062291}"/>
              </a:ext>
            </a:extLst>
          </p:cNvPr>
          <p:cNvSpPr>
            <a:spLocks noGrp="1"/>
          </p:cNvSpPr>
          <p:nvPr>
            <p:ph type="sldNum" sz="quarter" idx="11"/>
          </p:nvPr>
        </p:nvSpPr>
        <p:spPr/>
        <p:txBody>
          <a:bodyPr/>
          <a:lstStyle/>
          <a:p>
            <a:r>
              <a:rPr lang="nl-NL" altLang="nl-NL"/>
              <a:t>Slide </a:t>
            </a:r>
            <a:fld id="{C9902855-5012-4D4E-948A-026006DD93FE}" type="slidenum">
              <a:rPr lang="nl-NL" altLang="nl-NL" smtClean="0"/>
              <a:pPr/>
              <a:t>5</a:t>
            </a:fld>
            <a:endParaRPr lang="nl-NL" altLang="nl-NL"/>
          </a:p>
        </p:txBody>
      </p:sp>
      <p:sp>
        <p:nvSpPr>
          <p:cNvPr id="4" name="Title 4">
            <a:extLst>
              <a:ext uri="{FF2B5EF4-FFF2-40B4-BE49-F238E27FC236}">
                <a16:creationId xmlns:a16="http://schemas.microsoft.com/office/drawing/2014/main" id="{4E965860-6CB5-3CF4-6FB7-9665A403F394}"/>
              </a:ext>
            </a:extLst>
          </p:cNvPr>
          <p:cNvSpPr txBox="1">
            <a:spLocks/>
          </p:cNvSpPr>
          <p:nvPr/>
        </p:nvSpPr>
        <p:spPr>
          <a:xfrm>
            <a:off x="370586" y="876613"/>
            <a:ext cx="11453114" cy="418787"/>
          </a:xfrm>
          <a:prstGeom prst="rect">
            <a:avLst/>
          </a:prstGeom>
        </p:spPr>
        <p:txBody>
          <a:bodyPr vert="horz"/>
          <a:lstStyle>
            <a:lvl1pPr algn="ctr" rtl="0" fontAlgn="base">
              <a:spcBef>
                <a:spcPct val="0"/>
              </a:spcBef>
              <a:spcAft>
                <a:spcPct val="0"/>
              </a:spcAft>
              <a:defRPr sz="4400">
                <a:solidFill>
                  <a:srgbClr val="0094A4"/>
                </a:solidFill>
                <a:latin typeface="+mj-lt"/>
                <a:ea typeface="+mj-ea"/>
                <a:cs typeface="+mj-cs"/>
              </a:defRPr>
            </a:lvl1pPr>
            <a:lvl2pPr algn="ctr" rtl="0" fontAlgn="base">
              <a:spcBef>
                <a:spcPct val="0"/>
              </a:spcBef>
              <a:spcAft>
                <a:spcPct val="0"/>
              </a:spcAft>
              <a:defRPr sz="4400">
                <a:solidFill>
                  <a:srgbClr val="0094A4"/>
                </a:solidFill>
                <a:latin typeface="Arial" charset="0"/>
              </a:defRPr>
            </a:lvl2pPr>
            <a:lvl3pPr algn="ctr" rtl="0" fontAlgn="base">
              <a:spcBef>
                <a:spcPct val="0"/>
              </a:spcBef>
              <a:spcAft>
                <a:spcPct val="0"/>
              </a:spcAft>
              <a:defRPr sz="4400">
                <a:solidFill>
                  <a:srgbClr val="0094A4"/>
                </a:solidFill>
                <a:latin typeface="Arial" charset="0"/>
              </a:defRPr>
            </a:lvl3pPr>
            <a:lvl4pPr algn="ctr" rtl="0" fontAlgn="base">
              <a:spcBef>
                <a:spcPct val="0"/>
              </a:spcBef>
              <a:spcAft>
                <a:spcPct val="0"/>
              </a:spcAft>
              <a:defRPr sz="4400">
                <a:solidFill>
                  <a:srgbClr val="0094A4"/>
                </a:solidFill>
                <a:latin typeface="Arial" charset="0"/>
              </a:defRPr>
            </a:lvl4pPr>
            <a:lvl5pPr algn="ctr" rtl="0" fontAlgn="base">
              <a:spcBef>
                <a:spcPct val="0"/>
              </a:spcBef>
              <a:spcAft>
                <a:spcPct val="0"/>
              </a:spcAft>
              <a:defRPr sz="4400">
                <a:solidFill>
                  <a:srgbClr val="0094A4"/>
                </a:solidFill>
                <a:latin typeface="Arial" charset="0"/>
              </a:defRPr>
            </a:lvl5pPr>
            <a:lvl6pPr marL="457200" algn="ctr" rtl="0" fontAlgn="base">
              <a:spcBef>
                <a:spcPct val="0"/>
              </a:spcBef>
              <a:spcAft>
                <a:spcPct val="0"/>
              </a:spcAft>
              <a:defRPr sz="4400">
                <a:solidFill>
                  <a:srgbClr val="0094A4"/>
                </a:solidFill>
                <a:latin typeface="Arial" charset="0"/>
              </a:defRPr>
            </a:lvl6pPr>
            <a:lvl7pPr marL="914400" algn="ctr" rtl="0" fontAlgn="base">
              <a:spcBef>
                <a:spcPct val="0"/>
              </a:spcBef>
              <a:spcAft>
                <a:spcPct val="0"/>
              </a:spcAft>
              <a:defRPr sz="4400">
                <a:solidFill>
                  <a:srgbClr val="0094A4"/>
                </a:solidFill>
                <a:latin typeface="Arial" charset="0"/>
              </a:defRPr>
            </a:lvl7pPr>
            <a:lvl8pPr marL="1371600" algn="ctr" rtl="0" fontAlgn="base">
              <a:spcBef>
                <a:spcPct val="0"/>
              </a:spcBef>
              <a:spcAft>
                <a:spcPct val="0"/>
              </a:spcAft>
              <a:defRPr sz="4400">
                <a:solidFill>
                  <a:srgbClr val="0094A4"/>
                </a:solidFill>
                <a:latin typeface="Arial" charset="0"/>
              </a:defRPr>
            </a:lvl8pPr>
            <a:lvl9pPr marL="1828800" algn="ctr" rtl="0" fontAlgn="base">
              <a:spcBef>
                <a:spcPct val="0"/>
              </a:spcBef>
              <a:spcAft>
                <a:spcPct val="0"/>
              </a:spcAft>
              <a:defRPr sz="4400">
                <a:solidFill>
                  <a:srgbClr val="0094A4"/>
                </a:solidFill>
                <a:latin typeface="Arial" charset="0"/>
              </a:defRPr>
            </a:lvl9pPr>
          </a:lstStyle>
          <a:p>
            <a:r>
              <a:rPr lang="nl-NL" sz="3600" kern="0" noProof="1"/>
              <a:t>Praktijkvoorbeeld 1: Algoritme</a:t>
            </a:r>
          </a:p>
          <a:p>
            <a:r>
              <a:rPr lang="nl-NL" sz="2400" kern="0" noProof="1"/>
              <a:t>Hersteloperatie van de toeslagenaffaire</a:t>
            </a:r>
            <a:endParaRPr lang="nl-NL" sz="3600" kern="0" noProof="1"/>
          </a:p>
        </p:txBody>
      </p:sp>
      <p:sp>
        <p:nvSpPr>
          <p:cNvPr id="5" name="Rectangle 4">
            <a:extLst>
              <a:ext uri="{FF2B5EF4-FFF2-40B4-BE49-F238E27FC236}">
                <a16:creationId xmlns:a16="http://schemas.microsoft.com/office/drawing/2014/main" id="{801C71A8-87F0-ABAA-3FD4-B5303DEA2660}"/>
              </a:ext>
            </a:extLst>
          </p:cNvPr>
          <p:cNvSpPr/>
          <p:nvPr/>
        </p:nvSpPr>
        <p:spPr>
          <a:xfrm>
            <a:off x="368300" y="2009341"/>
            <a:ext cx="3739794" cy="395994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6" name="Rectangle 5">
            <a:extLst>
              <a:ext uri="{FF2B5EF4-FFF2-40B4-BE49-F238E27FC236}">
                <a16:creationId xmlns:a16="http://schemas.microsoft.com/office/drawing/2014/main" id="{5D8B79AD-8C7B-5333-4813-464D151CB28A}"/>
              </a:ext>
            </a:extLst>
          </p:cNvPr>
          <p:cNvSpPr/>
          <p:nvPr/>
        </p:nvSpPr>
        <p:spPr>
          <a:xfrm>
            <a:off x="4226104" y="2009341"/>
            <a:ext cx="3739794" cy="3959944"/>
          </a:xfrm>
          <a:prstGeom prst="rect">
            <a:avLst/>
          </a:prstGeom>
          <a:solidFill>
            <a:srgbClr val="F8C6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7" name="Rectangle 6">
            <a:extLst>
              <a:ext uri="{FF2B5EF4-FFF2-40B4-BE49-F238E27FC236}">
                <a16:creationId xmlns:a16="http://schemas.microsoft.com/office/drawing/2014/main" id="{EAFD8724-E830-A846-327C-F2A557D2C395}"/>
              </a:ext>
            </a:extLst>
          </p:cNvPr>
          <p:cNvSpPr/>
          <p:nvPr/>
        </p:nvSpPr>
        <p:spPr>
          <a:xfrm>
            <a:off x="8083908" y="2009341"/>
            <a:ext cx="3739794" cy="3959944"/>
          </a:xfrm>
          <a:prstGeom prst="rect">
            <a:avLst/>
          </a:prstGeom>
          <a:solidFill>
            <a:srgbClr val="FC97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8" name="TextBox 7">
            <a:extLst>
              <a:ext uri="{FF2B5EF4-FFF2-40B4-BE49-F238E27FC236}">
                <a16:creationId xmlns:a16="http://schemas.microsoft.com/office/drawing/2014/main" id="{19A5625B-995E-D538-8B3D-6B01E57647BF}"/>
              </a:ext>
            </a:extLst>
          </p:cNvPr>
          <p:cNvSpPr txBox="1"/>
          <p:nvPr/>
        </p:nvSpPr>
        <p:spPr>
          <a:xfrm>
            <a:off x="368298" y="2021444"/>
            <a:ext cx="3739794" cy="3959943"/>
          </a:xfrm>
          <a:prstGeom prst="rect">
            <a:avLst/>
          </a:prstGeom>
          <a:solidFill>
            <a:srgbClr val="FFDCCE"/>
          </a:solidFill>
        </p:spPr>
        <p:txBody>
          <a:bodyPr wrap="square" lIns="91440" tIns="72000" rIns="36000" bIns="0" rtlCol="0">
            <a:noAutofit/>
          </a:bodyPr>
          <a:lstStyle/>
          <a:p>
            <a:pPr algn="l">
              <a:spcAft>
                <a:spcPts val="600"/>
              </a:spcAft>
            </a:pPr>
            <a:r>
              <a:rPr lang="nl-NL" sz="1400" b="1" noProof="1"/>
              <a:t>Setting</a:t>
            </a:r>
          </a:p>
          <a:p>
            <a:pPr marL="171450" indent="-171450" algn="l">
              <a:spcAft>
                <a:spcPts val="600"/>
              </a:spcAft>
              <a:buFont typeface="Arial" panose="020B0604020202020204" pitchFamily="34" charset="0"/>
              <a:buChar char="•"/>
            </a:pPr>
            <a:r>
              <a:rPr lang="nl-NL" sz="1400" noProof="1"/>
              <a:t>Nieuwe compensatieroute voor aanvullende schade voor slachtoffers van de toeslagenaffaire</a:t>
            </a:r>
          </a:p>
          <a:p>
            <a:pPr marL="171450" indent="-171450" algn="l">
              <a:spcAft>
                <a:spcPts val="600"/>
              </a:spcAft>
              <a:buFont typeface="Arial" panose="020B0604020202020204" pitchFamily="34" charset="0"/>
              <a:buChar char="•"/>
            </a:pPr>
            <a:r>
              <a:rPr lang="nl-NL" sz="1400" noProof="1"/>
              <a:t>n=1 vs. n=1000</a:t>
            </a:r>
          </a:p>
          <a:p>
            <a:pPr marL="171450" indent="-171450" algn="l">
              <a:spcAft>
                <a:spcPts val="600"/>
              </a:spcAft>
              <a:buFont typeface="Arial" panose="020B0604020202020204" pitchFamily="34" charset="0"/>
              <a:buChar char="•"/>
            </a:pPr>
            <a:r>
              <a:rPr lang="nl-NL" sz="1400" noProof="1"/>
              <a:t>Datakwaliteit </a:t>
            </a:r>
            <a:r>
              <a:rPr lang="nl-NL" sz="1400" noProof="1">
                <a:sym typeface="Wingdings" pitchFamily="2" charset="2"/>
              </a:rPr>
              <a:t> ?</a:t>
            </a:r>
          </a:p>
          <a:p>
            <a:pPr marL="171450" indent="-171450" algn="l">
              <a:spcAft>
                <a:spcPts val="600"/>
              </a:spcAft>
              <a:buFont typeface="Arial" panose="020B0604020202020204" pitchFamily="34" charset="0"/>
              <a:buChar char="•"/>
            </a:pPr>
            <a:r>
              <a:rPr lang="nl-NL" sz="1400" noProof="1">
                <a:sym typeface="Wingdings" pitchFamily="2" charset="2"/>
              </a:rPr>
              <a:t>Wat is de waarheid?</a:t>
            </a:r>
            <a:endParaRPr lang="nl-NL" sz="1200" noProof="1"/>
          </a:p>
        </p:txBody>
      </p:sp>
      <p:sp>
        <p:nvSpPr>
          <p:cNvPr id="9" name="TextBox 8">
            <a:extLst>
              <a:ext uri="{FF2B5EF4-FFF2-40B4-BE49-F238E27FC236}">
                <a16:creationId xmlns:a16="http://schemas.microsoft.com/office/drawing/2014/main" id="{4836768E-8E2F-3880-1DD9-340C8EA22C40}"/>
              </a:ext>
            </a:extLst>
          </p:cNvPr>
          <p:cNvSpPr txBox="1"/>
          <p:nvPr/>
        </p:nvSpPr>
        <p:spPr>
          <a:xfrm>
            <a:off x="4226104" y="2009341"/>
            <a:ext cx="3739794" cy="744134"/>
          </a:xfrm>
          <a:prstGeom prst="rect">
            <a:avLst/>
          </a:prstGeom>
          <a:noFill/>
        </p:spPr>
        <p:txBody>
          <a:bodyPr wrap="square" lIns="91440" tIns="72000" rIns="36000" bIns="0" rtlCol="0">
            <a:noAutofit/>
          </a:bodyPr>
          <a:lstStyle/>
          <a:p>
            <a:pPr algn="l">
              <a:spcAft>
                <a:spcPts val="600"/>
              </a:spcAft>
            </a:pPr>
            <a:r>
              <a:rPr lang="nl-NL" sz="1400" b="1" noProof="1"/>
              <a:t>Aanpak</a:t>
            </a:r>
            <a:endParaRPr lang="nl-NL" sz="1400" noProof="1"/>
          </a:p>
          <a:p>
            <a:pPr marL="171450" indent="-171450">
              <a:spcAft>
                <a:spcPts val="600"/>
              </a:spcAft>
              <a:buFont typeface="Arial" panose="020B0604020202020204" pitchFamily="34" charset="0"/>
              <a:buChar char="•"/>
            </a:pPr>
            <a:r>
              <a:rPr lang="nl-NL" sz="1400" noProof="1"/>
              <a:t>Meerdere oplossingrichtingen:</a:t>
            </a:r>
          </a:p>
          <a:p>
            <a:pPr marL="171450" indent="-171450" algn="l">
              <a:spcAft>
                <a:spcPts val="600"/>
              </a:spcAft>
              <a:buFont typeface="Arial" panose="020B0604020202020204" pitchFamily="34" charset="0"/>
              <a:buChar char="•"/>
            </a:pPr>
            <a:endParaRPr lang="nl-NL" sz="1200" noProof="1"/>
          </a:p>
        </p:txBody>
      </p:sp>
      <p:sp>
        <p:nvSpPr>
          <p:cNvPr id="10" name="TextBox 9">
            <a:extLst>
              <a:ext uri="{FF2B5EF4-FFF2-40B4-BE49-F238E27FC236}">
                <a16:creationId xmlns:a16="http://schemas.microsoft.com/office/drawing/2014/main" id="{56BE6381-17CE-302A-C341-08133582EC31}"/>
              </a:ext>
            </a:extLst>
          </p:cNvPr>
          <p:cNvSpPr txBox="1"/>
          <p:nvPr/>
        </p:nvSpPr>
        <p:spPr>
          <a:xfrm>
            <a:off x="4226102" y="3886200"/>
            <a:ext cx="3739794" cy="2083082"/>
          </a:xfrm>
          <a:prstGeom prst="rect">
            <a:avLst/>
          </a:prstGeom>
          <a:noFill/>
        </p:spPr>
        <p:txBody>
          <a:bodyPr wrap="square" lIns="91440" tIns="72000" rIns="36000" bIns="0" rtlCol="0">
            <a:noAutofit/>
          </a:bodyPr>
          <a:lstStyle/>
          <a:p>
            <a:pPr>
              <a:spcAft>
                <a:spcPts val="600"/>
              </a:spcAft>
            </a:pPr>
            <a:r>
              <a:rPr lang="nl-NL" sz="1400" b="1" noProof="1"/>
              <a:t>Uitdagingen</a:t>
            </a:r>
          </a:p>
          <a:p>
            <a:pPr marL="171450" indent="-171450">
              <a:spcAft>
                <a:spcPts val="600"/>
              </a:spcAft>
              <a:buFont typeface="Arial" panose="020B0604020202020204" pitchFamily="34" charset="0"/>
              <a:buChar char="•"/>
            </a:pPr>
            <a:r>
              <a:rPr lang="nl-NL" sz="1400" noProof="1"/>
              <a:t>3 type documenten</a:t>
            </a:r>
          </a:p>
          <a:p>
            <a:pPr marL="171450" indent="-171450">
              <a:spcAft>
                <a:spcPts val="600"/>
              </a:spcAft>
              <a:buFont typeface="Arial" panose="020B0604020202020204" pitchFamily="34" charset="0"/>
              <a:buChar char="•"/>
            </a:pPr>
            <a:r>
              <a:rPr lang="nl-NL" sz="1400" noProof="1"/>
              <a:t>&gt;70 verschillende varianten</a:t>
            </a:r>
          </a:p>
          <a:p>
            <a:pPr marL="171450" indent="-171450">
              <a:spcAft>
                <a:spcPts val="600"/>
              </a:spcAft>
              <a:buFont typeface="Arial" panose="020B0604020202020204" pitchFamily="34" charset="0"/>
              <a:buChar char="•"/>
            </a:pPr>
            <a:r>
              <a:rPr lang="nl-NL" sz="1400" noProof="1"/>
              <a:t>Gebruik van GenAI was een no-go</a:t>
            </a:r>
          </a:p>
        </p:txBody>
      </p:sp>
      <p:pic>
        <p:nvPicPr>
          <p:cNvPr id="11" name="Picture 2">
            <a:extLst>
              <a:ext uri="{FF2B5EF4-FFF2-40B4-BE49-F238E27FC236}">
                <a16:creationId xmlns:a16="http://schemas.microsoft.com/office/drawing/2014/main" id="{9CD20600-7E54-9FAE-7905-02A27B4F7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006" y="5234573"/>
            <a:ext cx="477855" cy="4778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3BACA9B-01F1-0134-3314-E8638467A8FA}"/>
              </a:ext>
            </a:extLst>
          </p:cNvPr>
          <p:cNvSpPr txBox="1"/>
          <p:nvPr/>
        </p:nvSpPr>
        <p:spPr>
          <a:xfrm>
            <a:off x="5475869" y="5152381"/>
            <a:ext cx="1335895" cy="744134"/>
          </a:xfrm>
          <a:prstGeom prst="rect">
            <a:avLst/>
          </a:prstGeom>
          <a:noFill/>
        </p:spPr>
        <p:txBody>
          <a:bodyPr wrap="square" lIns="91440" tIns="72000" rIns="36000" bIns="0" rtlCol="0">
            <a:noAutofit/>
          </a:bodyPr>
          <a:lstStyle/>
          <a:p>
            <a:pPr algn="l">
              <a:spcAft>
                <a:spcPts val="600"/>
              </a:spcAft>
            </a:pPr>
            <a:r>
              <a:rPr lang="nl-NL" sz="1400" b="1" noProof="1"/>
              <a:t>OCR + </a:t>
            </a:r>
          </a:p>
          <a:p>
            <a:pPr algn="l">
              <a:spcAft>
                <a:spcPts val="600"/>
              </a:spcAft>
            </a:pPr>
            <a:r>
              <a:rPr lang="nl-NL" sz="1400" b="1" noProof="1"/>
              <a:t>taalalgoritme</a:t>
            </a:r>
            <a:endParaRPr lang="nl-NL" sz="1200" noProof="1"/>
          </a:p>
        </p:txBody>
      </p:sp>
      <p:pic>
        <p:nvPicPr>
          <p:cNvPr id="13" name="Graphic 12" descr="Database outline">
            <a:extLst>
              <a:ext uri="{FF2B5EF4-FFF2-40B4-BE49-F238E27FC236}">
                <a16:creationId xmlns:a16="http://schemas.microsoft.com/office/drawing/2014/main" id="{90A3684B-B72A-EB25-49BF-1CF29946861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416177" y="2969119"/>
            <a:ext cx="540000" cy="540000"/>
          </a:xfrm>
          <a:prstGeom prst="rect">
            <a:avLst/>
          </a:prstGeom>
        </p:spPr>
      </p:pic>
      <p:pic>
        <p:nvPicPr>
          <p:cNvPr id="14" name="Graphic 13" descr="Database outline">
            <a:extLst>
              <a:ext uri="{FF2B5EF4-FFF2-40B4-BE49-F238E27FC236}">
                <a16:creationId xmlns:a16="http://schemas.microsoft.com/office/drawing/2014/main" id="{F46BB02B-7B63-4A48-4BB1-D752BAC982B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010359" y="2977683"/>
            <a:ext cx="540000" cy="540000"/>
          </a:xfrm>
          <a:prstGeom prst="rect">
            <a:avLst/>
          </a:prstGeom>
        </p:spPr>
      </p:pic>
      <p:cxnSp>
        <p:nvCxnSpPr>
          <p:cNvPr id="15" name="Straight Arrow Connector 14">
            <a:extLst>
              <a:ext uri="{FF2B5EF4-FFF2-40B4-BE49-F238E27FC236}">
                <a16:creationId xmlns:a16="http://schemas.microsoft.com/office/drawing/2014/main" id="{4F6D5CED-3E7A-4CCE-D4BC-3378897AE987}"/>
              </a:ext>
            </a:extLst>
          </p:cNvPr>
          <p:cNvCxnSpPr/>
          <p:nvPr/>
        </p:nvCxnSpPr>
        <p:spPr>
          <a:xfrm>
            <a:off x="4892901" y="3206283"/>
            <a:ext cx="180000" cy="0"/>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CDAC23C4-355A-0A0D-A6EC-5E9B022D8FCA}"/>
              </a:ext>
            </a:extLst>
          </p:cNvPr>
          <p:cNvSpPr>
            <a:spLocks noChangeAspect="1"/>
          </p:cNvSpPr>
          <p:nvPr/>
        </p:nvSpPr>
        <p:spPr>
          <a:xfrm>
            <a:off x="5887090" y="3165299"/>
            <a:ext cx="108000" cy="108000"/>
          </a:xfrm>
          <a:prstGeom prst="ellipse">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17" name="Oval 16">
            <a:extLst>
              <a:ext uri="{FF2B5EF4-FFF2-40B4-BE49-F238E27FC236}">
                <a16:creationId xmlns:a16="http://schemas.microsoft.com/office/drawing/2014/main" id="{11649C1E-DB39-69AF-EDBB-15F191BCB40F}"/>
              </a:ext>
            </a:extLst>
          </p:cNvPr>
          <p:cNvSpPr>
            <a:spLocks noChangeAspect="1"/>
          </p:cNvSpPr>
          <p:nvPr/>
        </p:nvSpPr>
        <p:spPr>
          <a:xfrm>
            <a:off x="6039490" y="3317699"/>
            <a:ext cx="108000" cy="108000"/>
          </a:xfrm>
          <a:prstGeom prst="ellipse">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18" name="Oval 17">
            <a:extLst>
              <a:ext uri="{FF2B5EF4-FFF2-40B4-BE49-F238E27FC236}">
                <a16:creationId xmlns:a16="http://schemas.microsoft.com/office/drawing/2014/main" id="{66960259-5EEF-5BA8-3D99-4DB880A9B77A}"/>
              </a:ext>
            </a:extLst>
          </p:cNvPr>
          <p:cNvSpPr>
            <a:spLocks noChangeAspect="1"/>
          </p:cNvSpPr>
          <p:nvPr/>
        </p:nvSpPr>
        <p:spPr>
          <a:xfrm>
            <a:off x="6025954" y="3091781"/>
            <a:ext cx="108000" cy="108000"/>
          </a:xfrm>
          <a:prstGeom prst="ellipse">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19" name="Oval 18">
            <a:extLst>
              <a:ext uri="{FF2B5EF4-FFF2-40B4-BE49-F238E27FC236}">
                <a16:creationId xmlns:a16="http://schemas.microsoft.com/office/drawing/2014/main" id="{F606F365-22F1-E307-4861-2B3500FF626A}"/>
              </a:ext>
            </a:extLst>
          </p:cNvPr>
          <p:cNvSpPr>
            <a:spLocks noChangeAspect="1"/>
          </p:cNvSpPr>
          <p:nvPr/>
        </p:nvSpPr>
        <p:spPr>
          <a:xfrm>
            <a:off x="6332224" y="3030937"/>
            <a:ext cx="108000" cy="1080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20" name="Oval 19">
            <a:extLst>
              <a:ext uri="{FF2B5EF4-FFF2-40B4-BE49-F238E27FC236}">
                <a16:creationId xmlns:a16="http://schemas.microsoft.com/office/drawing/2014/main" id="{437E5FB5-C043-D275-7BA5-B4DDAFBBE3F4}"/>
              </a:ext>
            </a:extLst>
          </p:cNvPr>
          <p:cNvSpPr>
            <a:spLocks noChangeAspect="1"/>
          </p:cNvSpPr>
          <p:nvPr/>
        </p:nvSpPr>
        <p:spPr>
          <a:xfrm>
            <a:off x="6126984" y="3213359"/>
            <a:ext cx="108000" cy="108000"/>
          </a:xfrm>
          <a:prstGeom prst="ellipse">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1"/>
          </a:p>
        </p:txBody>
      </p:sp>
      <p:cxnSp>
        <p:nvCxnSpPr>
          <p:cNvPr id="21" name="Straight Connector 20">
            <a:extLst>
              <a:ext uri="{FF2B5EF4-FFF2-40B4-BE49-F238E27FC236}">
                <a16:creationId xmlns:a16="http://schemas.microsoft.com/office/drawing/2014/main" id="{8F297A6E-7F14-48A9-62ED-BC9B784AF92D}"/>
              </a:ext>
            </a:extLst>
          </p:cNvPr>
          <p:cNvCxnSpPr/>
          <p:nvPr/>
        </p:nvCxnSpPr>
        <p:spPr>
          <a:xfrm>
            <a:off x="5825446" y="3010215"/>
            <a:ext cx="0" cy="468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6504A3A-D40D-A02C-65DA-45DCA4498803}"/>
              </a:ext>
            </a:extLst>
          </p:cNvPr>
          <p:cNvCxnSpPr>
            <a:cxnSpLocks/>
          </p:cNvCxnSpPr>
          <p:nvPr/>
        </p:nvCxnSpPr>
        <p:spPr>
          <a:xfrm flipH="1">
            <a:off x="5825446" y="3477689"/>
            <a:ext cx="6120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pic>
        <p:nvPicPr>
          <p:cNvPr id="23" name="Graphic 22" descr="Open envelope outline">
            <a:extLst>
              <a:ext uri="{FF2B5EF4-FFF2-40B4-BE49-F238E27FC236}">
                <a16:creationId xmlns:a16="http://schemas.microsoft.com/office/drawing/2014/main" id="{AAD50102-A025-E4E7-EF4B-B2EDB88E039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823747" y="2920429"/>
            <a:ext cx="595845" cy="595845"/>
          </a:xfrm>
          <a:prstGeom prst="rect">
            <a:avLst/>
          </a:prstGeom>
        </p:spPr>
      </p:pic>
      <p:sp>
        <p:nvSpPr>
          <p:cNvPr id="24" name="TextBox 23">
            <a:extLst>
              <a:ext uri="{FF2B5EF4-FFF2-40B4-BE49-F238E27FC236}">
                <a16:creationId xmlns:a16="http://schemas.microsoft.com/office/drawing/2014/main" id="{B1BF17E0-E59A-CEF9-25E2-75FBBD404B18}"/>
              </a:ext>
            </a:extLst>
          </p:cNvPr>
          <p:cNvSpPr txBox="1"/>
          <p:nvPr/>
        </p:nvSpPr>
        <p:spPr>
          <a:xfrm>
            <a:off x="8083904" y="2009339"/>
            <a:ext cx="3739794" cy="3959943"/>
          </a:xfrm>
          <a:prstGeom prst="rect">
            <a:avLst/>
          </a:prstGeom>
          <a:noFill/>
        </p:spPr>
        <p:txBody>
          <a:bodyPr wrap="square" lIns="91440" tIns="72000" rIns="36000" bIns="0" rtlCol="0">
            <a:noAutofit/>
          </a:bodyPr>
          <a:lstStyle/>
          <a:p>
            <a:pPr algn="l">
              <a:spcAft>
                <a:spcPts val="600"/>
              </a:spcAft>
            </a:pPr>
            <a:r>
              <a:rPr lang="nl-NL" sz="1400" b="1" noProof="1"/>
              <a:t>Resultaten</a:t>
            </a:r>
          </a:p>
          <a:p>
            <a:pPr marL="171450" indent="-171450" algn="l">
              <a:spcAft>
                <a:spcPts val="600"/>
              </a:spcAft>
              <a:buFont typeface="Arial" panose="020B0604020202020204" pitchFamily="34" charset="0"/>
              <a:buChar char="•"/>
            </a:pPr>
            <a:r>
              <a:rPr lang="nl-NL" sz="1400" noProof="1"/>
              <a:t>Van ~31.000 ouders de brieven kunnen uitlezen (79%)</a:t>
            </a:r>
          </a:p>
          <a:p>
            <a:pPr marL="171450" indent="-171450" algn="l">
              <a:spcAft>
                <a:spcPts val="600"/>
              </a:spcAft>
              <a:buFont typeface="Arial" panose="020B0604020202020204" pitchFamily="34" charset="0"/>
              <a:buChar char="•"/>
            </a:pPr>
            <a:r>
              <a:rPr lang="nl-NL" sz="1400" noProof="1"/>
              <a:t>Bij ~6.300 ouders een verschil gevonden t.o.v. de data uit de systemen (4,6%)</a:t>
            </a:r>
          </a:p>
          <a:p>
            <a:pPr marL="171450" indent="-171450" algn="l">
              <a:spcAft>
                <a:spcPts val="600"/>
              </a:spcAft>
              <a:buFont typeface="Arial" panose="020B0604020202020204" pitchFamily="34" charset="0"/>
              <a:buChar char="•"/>
            </a:pPr>
            <a:r>
              <a:rPr lang="nl-NL" sz="1400" noProof="1"/>
              <a:t>Steekproef van verschillen bekeken </a:t>
            </a:r>
            <a:r>
              <a:rPr lang="nl-NL" sz="1400" noProof="1">
                <a:sym typeface="Wingdings" pitchFamily="2" charset="2"/>
              </a:rPr>
              <a:t> vrijwel allemaal typfouten in de brieven</a:t>
            </a:r>
            <a:endParaRPr lang="nl-NL" sz="1200" noProof="1"/>
          </a:p>
        </p:txBody>
      </p:sp>
      <p:cxnSp>
        <p:nvCxnSpPr>
          <p:cNvPr id="25" name="Straight Connector 24">
            <a:extLst>
              <a:ext uri="{FF2B5EF4-FFF2-40B4-BE49-F238E27FC236}">
                <a16:creationId xmlns:a16="http://schemas.microsoft.com/office/drawing/2014/main" id="{9C0D83F7-7126-06D9-D0CB-8FA860C9DE1C}"/>
              </a:ext>
            </a:extLst>
          </p:cNvPr>
          <p:cNvCxnSpPr/>
          <p:nvPr/>
        </p:nvCxnSpPr>
        <p:spPr>
          <a:xfrm>
            <a:off x="6811764" y="3575408"/>
            <a:ext cx="607828"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Footer Placeholder 1">
            <a:extLst>
              <a:ext uri="{FF2B5EF4-FFF2-40B4-BE49-F238E27FC236}">
                <a16:creationId xmlns:a16="http://schemas.microsoft.com/office/drawing/2014/main" id="{1768DCF3-2699-B7E8-E2F5-C5E1482DC668}"/>
              </a:ext>
            </a:extLst>
          </p:cNvPr>
          <p:cNvSpPr>
            <a:spLocks noGrp="1"/>
          </p:cNvSpPr>
          <p:nvPr>
            <p:ph type="ftr" sz="quarter" idx="10"/>
          </p:nvPr>
        </p:nvSpPr>
        <p:spPr>
          <a:xfrm>
            <a:off x="1007533" y="6396039"/>
            <a:ext cx="5926667" cy="333375"/>
          </a:xfrm>
        </p:spPr>
        <p:txBody>
          <a:bodyPr/>
          <a:lstStyle/>
          <a:p>
            <a:r>
              <a:rPr lang="nl-NL" altLang="nl-NL" dirty="0"/>
              <a:t>20 mei 2026 - Symposium Statistical Auditing </a:t>
            </a:r>
          </a:p>
        </p:txBody>
      </p:sp>
    </p:spTree>
    <p:extLst>
      <p:ext uri="{BB962C8B-B14F-4D97-AF65-F5344CB8AC3E}">
        <p14:creationId xmlns:p14="http://schemas.microsoft.com/office/powerpoint/2010/main" val="150082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2" grpId="0"/>
      <p:bldP spid="16" grpId="0" animBg="1"/>
      <p:bldP spid="17" grpId="0" animBg="1"/>
      <p:bldP spid="18" grpId="0" animBg="1"/>
      <p:bldP spid="19" grpId="0" animBg="1"/>
      <p:bldP spid="20"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ED4073-5CBA-95DC-72AA-1CF33B964825}"/>
              </a:ext>
            </a:extLst>
          </p:cNvPr>
          <p:cNvSpPr>
            <a:spLocks noGrp="1"/>
          </p:cNvSpPr>
          <p:nvPr>
            <p:ph type="sldNum" sz="quarter" idx="11"/>
          </p:nvPr>
        </p:nvSpPr>
        <p:spPr/>
        <p:txBody>
          <a:bodyPr/>
          <a:lstStyle/>
          <a:p>
            <a:r>
              <a:rPr lang="nl-NL" altLang="nl-NL"/>
              <a:t>Slide </a:t>
            </a:r>
            <a:fld id="{C9902855-5012-4D4E-948A-026006DD93FE}" type="slidenum">
              <a:rPr lang="nl-NL" altLang="nl-NL" smtClean="0"/>
              <a:pPr/>
              <a:t>6</a:t>
            </a:fld>
            <a:endParaRPr lang="nl-NL" altLang="nl-NL"/>
          </a:p>
        </p:txBody>
      </p:sp>
      <p:sp>
        <p:nvSpPr>
          <p:cNvPr id="16" name="Rectangle 15">
            <a:extLst>
              <a:ext uri="{FF2B5EF4-FFF2-40B4-BE49-F238E27FC236}">
                <a16:creationId xmlns:a16="http://schemas.microsoft.com/office/drawing/2014/main" id="{D0132F2D-B13A-A122-0C38-47A412148432}"/>
              </a:ext>
            </a:extLst>
          </p:cNvPr>
          <p:cNvSpPr/>
          <p:nvPr/>
        </p:nvSpPr>
        <p:spPr>
          <a:xfrm>
            <a:off x="368300" y="2009341"/>
            <a:ext cx="5202000" cy="3959944"/>
          </a:xfrm>
          <a:prstGeom prst="rect">
            <a:avLst/>
          </a:prstGeom>
          <a:solidFill>
            <a:srgbClr val="FD5108">
              <a:lumMod val="20000"/>
              <a:lumOff val="8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1">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3EB5F2-EF69-74A7-501C-48EDBC12B555}"/>
              </a:ext>
            </a:extLst>
          </p:cNvPr>
          <p:cNvSpPr/>
          <p:nvPr/>
        </p:nvSpPr>
        <p:spPr>
          <a:xfrm>
            <a:off x="6623474" y="2009339"/>
            <a:ext cx="5200226" cy="3959944"/>
          </a:xfrm>
          <a:prstGeom prst="rect">
            <a:avLst/>
          </a:prstGeom>
          <a:solidFill>
            <a:srgbClr val="F8C6AD"/>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1">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A1842A8F-3434-F12F-7456-D92F21EDAEB1}"/>
              </a:ext>
            </a:extLst>
          </p:cNvPr>
          <p:cNvSpPr txBox="1"/>
          <p:nvPr/>
        </p:nvSpPr>
        <p:spPr>
          <a:xfrm>
            <a:off x="368297" y="2009340"/>
            <a:ext cx="5202000" cy="3959943"/>
          </a:xfrm>
          <a:prstGeom prst="rect">
            <a:avLst/>
          </a:prstGeom>
          <a:noFill/>
        </p:spPr>
        <p:txBody>
          <a:bodyPr wrap="square" lIns="91440" tIns="72000" rIns="36000" bIns="0" rtlCol="0">
            <a:noAutofit/>
          </a:bodyPr>
          <a:lstStyle/>
          <a:p>
            <a:pPr fontAlgn="auto">
              <a:spcBef>
                <a:spcPts val="0"/>
              </a:spcBef>
              <a:spcAft>
                <a:spcPts val="600"/>
              </a:spcAft>
            </a:pPr>
            <a:r>
              <a:rPr lang="nl-NL" sz="1400" b="1" noProof="1">
                <a:solidFill>
                  <a:srgbClr val="000000"/>
                </a:solidFill>
                <a:latin typeface="Arial"/>
              </a:rPr>
              <a:t>Setting</a:t>
            </a:r>
          </a:p>
          <a:p>
            <a:pPr marL="171450" indent="-171450" fontAlgn="auto">
              <a:spcBef>
                <a:spcPts val="0"/>
              </a:spcBef>
              <a:spcAft>
                <a:spcPts val="600"/>
              </a:spcAft>
              <a:buFont typeface="Arial" panose="020B0604020202020204" pitchFamily="34" charset="0"/>
              <a:buChar char="•"/>
            </a:pPr>
            <a:r>
              <a:rPr lang="nl-NL" sz="1400" noProof="1">
                <a:solidFill>
                  <a:srgbClr val="000000"/>
                </a:solidFill>
                <a:latin typeface="Arial"/>
              </a:rPr>
              <a:t>Inkoopproces bij een grote publieke sectororganisatie waar 80% van de inkoopaanvragen doorheen loopt</a:t>
            </a:r>
          </a:p>
          <a:p>
            <a:pPr marL="171450" indent="-171450" fontAlgn="auto">
              <a:spcBef>
                <a:spcPts val="0"/>
              </a:spcBef>
              <a:spcAft>
                <a:spcPts val="600"/>
              </a:spcAft>
              <a:buFont typeface="Arial" panose="020B0604020202020204" pitchFamily="34" charset="0"/>
              <a:buChar char="•"/>
            </a:pPr>
            <a:r>
              <a:rPr lang="nl-NL" sz="1400" noProof="1">
                <a:solidFill>
                  <a:srgbClr val="000000"/>
                </a:solidFill>
                <a:latin typeface="Arial"/>
              </a:rPr>
              <a:t>De beoordelaar van deze aanvragen moet het juiste assortiment selecteren</a:t>
            </a:r>
          </a:p>
          <a:p>
            <a:pPr marL="171450" indent="-171450" fontAlgn="auto">
              <a:spcBef>
                <a:spcPts val="0"/>
              </a:spcBef>
              <a:spcAft>
                <a:spcPts val="600"/>
              </a:spcAft>
              <a:buFont typeface="Arial" panose="020B0604020202020204" pitchFamily="34" charset="0"/>
              <a:buChar char="•"/>
            </a:pPr>
            <a:endParaRPr lang="nl-NL" sz="1400" noProof="1">
              <a:solidFill>
                <a:srgbClr val="000000"/>
              </a:solidFill>
              <a:latin typeface="Arial"/>
            </a:endParaRPr>
          </a:p>
          <a:p>
            <a:pPr marL="171450" indent="-171450" fontAlgn="auto">
              <a:spcBef>
                <a:spcPts val="0"/>
              </a:spcBef>
              <a:spcAft>
                <a:spcPts val="600"/>
              </a:spcAft>
              <a:buFont typeface="Arial" panose="020B0604020202020204" pitchFamily="34" charset="0"/>
              <a:buChar char="•"/>
            </a:pPr>
            <a:endParaRPr lang="nl-NL" sz="1400" noProof="1">
              <a:solidFill>
                <a:srgbClr val="000000"/>
              </a:solidFill>
              <a:latin typeface="Arial"/>
            </a:endParaRPr>
          </a:p>
          <a:p>
            <a:pPr marL="171450" indent="-171450" fontAlgn="auto">
              <a:spcBef>
                <a:spcPts val="0"/>
              </a:spcBef>
              <a:spcAft>
                <a:spcPts val="600"/>
              </a:spcAft>
              <a:buFont typeface="Arial" panose="020B0604020202020204" pitchFamily="34" charset="0"/>
              <a:buChar char="•"/>
            </a:pPr>
            <a:endParaRPr lang="nl-NL" sz="1400" noProof="1">
              <a:solidFill>
                <a:srgbClr val="000000"/>
              </a:solidFill>
              <a:latin typeface="Arial"/>
            </a:endParaRPr>
          </a:p>
          <a:p>
            <a:pPr marL="171450" indent="-171450" fontAlgn="auto">
              <a:spcBef>
                <a:spcPts val="0"/>
              </a:spcBef>
              <a:spcAft>
                <a:spcPts val="600"/>
              </a:spcAft>
              <a:buFont typeface="Arial" panose="020B0604020202020204" pitchFamily="34" charset="0"/>
              <a:buChar char="•"/>
            </a:pPr>
            <a:endParaRPr lang="nl-NL" sz="1400" noProof="1">
              <a:solidFill>
                <a:srgbClr val="000000"/>
              </a:solidFill>
              <a:latin typeface="Arial"/>
            </a:endParaRPr>
          </a:p>
          <a:p>
            <a:pPr fontAlgn="auto">
              <a:spcBef>
                <a:spcPts val="0"/>
              </a:spcBef>
              <a:spcAft>
                <a:spcPts val="600"/>
              </a:spcAft>
            </a:pPr>
            <a:endParaRPr lang="nl-NL" sz="1400" noProof="1">
              <a:solidFill>
                <a:srgbClr val="000000"/>
              </a:solidFill>
              <a:latin typeface="Arial"/>
            </a:endParaRPr>
          </a:p>
        </p:txBody>
      </p:sp>
      <p:sp>
        <p:nvSpPr>
          <p:cNvPr id="19" name="TextBox 18">
            <a:extLst>
              <a:ext uri="{FF2B5EF4-FFF2-40B4-BE49-F238E27FC236}">
                <a16:creationId xmlns:a16="http://schemas.microsoft.com/office/drawing/2014/main" id="{0B1903DD-3C1A-1946-00E7-45A4D2D8854B}"/>
              </a:ext>
            </a:extLst>
          </p:cNvPr>
          <p:cNvSpPr txBox="1"/>
          <p:nvPr/>
        </p:nvSpPr>
        <p:spPr>
          <a:xfrm>
            <a:off x="6623476" y="2009341"/>
            <a:ext cx="4302189" cy="1763238"/>
          </a:xfrm>
          <a:prstGeom prst="rect">
            <a:avLst/>
          </a:prstGeom>
          <a:noFill/>
        </p:spPr>
        <p:txBody>
          <a:bodyPr wrap="square" lIns="91440" tIns="72000" rIns="36000" bIns="0" rtlCol="0">
            <a:noAutofit/>
          </a:bodyPr>
          <a:lstStyle/>
          <a:p>
            <a:pPr fontAlgn="auto">
              <a:spcBef>
                <a:spcPts val="0"/>
              </a:spcBef>
              <a:spcAft>
                <a:spcPts val="600"/>
              </a:spcAft>
            </a:pPr>
            <a:r>
              <a:rPr lang="nl-NL" sz="1400" b="1" noProof="1">
                <a:solidFill>
                  <a:srgbClr val="000000"/>
                </a:solidFill>
                <a:latin typeface="Arial"/>
              </a:rPr>
              <a:t>Uitdagingen</a:t>
            </a:r>
            <a:endParaRPr lang="nl-NL" sz="1400" noProof="1">
              <a:solidFill>
                <a:srgbClr val="000000"/>
              </a:solidFill>
              <a:latin typeface="Arial"/>
            </a:endParaRPr>
          </a:p>
          <a:p>
            <a:pPr marL="171450" indent="-171450" fontAlgn="auto">
              <a:spcBef>
                <a:spcPts val="0"/>
              </a:spcBef>
              <a:spcAft>
                <a:spcPts val="600"/>
              </a:spcAft>
              <a:buFont typeface="Arial" panose="020B0604020202020204" pitchFamily="34" charset="0"/>
              <a:buChar char="•"/>
            </a:pPr>
            <a:r>
              <a:rPr lang="nl-NL" sz="1400" noProof="1">
                <a:solidFill>
                  <a:srgbClr val="000000"/>
                </a:solidFill>
                <a:latin typeface="Arial"/>
              </a:rPr>
              <a:t>(potentieel) vrij gevoelige data</a:t>
            </a:r>
          </a:p>
          <a:p>
            <a:pPr fontAlgn="auto">
              <a:spcBef>
                <a:spcPts val="0"/>
              </a:spcBef>
              <a:spcAft>
                <a:spcPts val="600"/>
              </a:spcAft>
            </a:pPr>
            <a:r>
              <a:rPr lang="nl-NL" sz="1400" noProof="1">
                <a:solidFill>
                  <a:srgbClr val="000000"/>
                </a:solidFill>
                <a:latin typeface="Arial"/>
                <a:sym typeface="Wingdings" pitchFamily="2" charset="2"/>
              </a:rPr>
              <a:t> Geen GenAI, wel Machine Learning</a:t>
            </a:r>
            <a:endParaRPr lang="nl-NL" sz="1400" noProof="1">
              <a:solidFill>
                <a:srgbClr val="000000"/>
              </a:solidFill>
              <a:latin typeface="Arial"/>
            </a:endParaRPr>
          </a:p>
          <a:p>
            <a:pPr marL="171450" indent="-171450" fontAlgn="auto">
              <a:spcBef>
                <a:spcPts val="0"/>
              </a:spcBef>
              <a:spcAft>
                <a:spcPts val="600"/>
              </a:spcAft>
              <a:buFont typeface="Arial" panose="020B0604020202020204" pitchFamily="34" charset="0"/>
              <a:buChar char="•"/>
            </a:pPr>
            <a:r>
              <a:rPr lang="nl-NL" sz="1400" noProof="1">
                <a:solidFill>
                  <a:srgbClr val="000000"/>
                </a:solidFill>
                <a:latin typeface="Arial"/>
              </a:rPr>
              <a:t>Ook Machine Learning modellen maken fouten</a:t>
            </a:r>
          </a:p>
          <a:p>
            <a:pPr marL="171450" indent="-171450" fontAlgn="auto">
              <a:spcBef>
                <a:spcPts val="0"/>
              </a:spcBef>
              <a:spcAft>
                <a:spcPts val="600"/>
              </a:spcAft>
              <a:buFont typeface="Arial" panose="020B0604020202020204" pitchFamily="34" charset="0"/>
              <a:buChar char="•"/>
            </a:pPr>
            <a:endParaRPr lang="nl-NL" sz="1400" noProof="1">
              <a:solidFill>
                <a:srgbClr val="000000"/>
              </a:solidFill>
              <a:latin typeface="Arial"/>
            </a:endParaRPr>
          </a:p>
          <a:p>
            <a:pPr marL="171450" indent="-171450" fontAlgn="auto">
              <a:spcBef>
                <a:spcPts val="0"/>
              </a:spcBef>
              <a:spcAft>
                <a:spcPts val="600"/>
              </a:spcAft>
              <a:buFont typeface="Arial" panose="020B0604020202020204" pitchFamily="34" charset="0"/>
              <a:buChar char="•"/>
            </a:pPr>
            <a:endParaRPr lang="nl-NL" sz="1200" noProof="1">
              <a:solidFill>
                <a:srgbClr val="000000"/>
              </a:solidFill>
              <a:latin typeface="Arial"/>
            </a:endParaRPr>
          </a:p>
        </p:txBody>
      </p:sp>
      <p:pic>
        <p:nvPicPr>
          <p:cNvPr id="20" name="Picture 2" descr="Define Png - Define Icon Png - (980x978) Png Clipart Download">
            <a:extLst>
              <a:ext uri="{FF2B5EF4-FFF2-40B4-BE49-F238E27FC236}">
                <a16:creationId xmlns:a16="http://schemas.microsoft.com/office/drawing/2014/main" id="{41B53B31-1749-77A1-73C6-92E915882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980" y="3888889"/>
            <a:ext cx="638941" cy="637613"/>
          </a:xfrm>
          <a:prstGeom prst="rect">
            <a:avLst/>
          </a:prstGeom>
          <a:noFill/>
          <a:extLst>
            <a:ext uri="{909E8E84-426E-40DD-AFC4-6F175D3DCCD1}">
              <a14:hiddenFill xmlns:a14="http://schemas.microsoft.com/office/drawing/2010/main">
                <a:solidFill>
                  <a:srgbClr val="FFFFFF"/>
                </a:solidFill>
              </a14:hiddenFill>
            </a:ext>
          </a:extLst>
        </p:spPr>
      </p:pic>
      <p:pic>
        <p:nvPicPr>
          <p:cNvPr id="21" name="Graphic 20" descr="Hourglass Finished with solid fill">
            <a:extLst>
              <a:ext uri="{FF2B5EF4-FFF2-40B4-BE49-F238E27FC236}">
                <a16:creationId xmlns:a16="http://schemas.microsoft.com/office/drawing/2014/main" id="{33768B0D-83EE-99A6-9A68-7985571EB63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151710" y="4902441"/>
            <a:ext cx="753425" cy="753425"/>
          </a:xfrm>
          <a:prstGeom prst="rect">
            <a:avLst/>
          </a:prstGeom>
        </p:spPr>
      </p:pic>
      <p:pic>
        <p:nvPicPr>
          <p:cNvPr id="22" name="Graphic 21" descr="Dress outline">
            <a:extLst>
              <a:ext uri="{FF2B5EF4-FFF2-40B4-BE49-F238E27FC236}">
                <a16:creationId xmlns:a16="http://schemas.microsoft.com/office/drawing/2014/main" id="{8DBA4C06-D6C7-EDD7-B991-C7704A015CF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692845" y="3855509"/>
            <a:ext cx="637613" cy="637613"/>
          </a:xfrm>
          <a:prstGeom prst="rect">
            <a:avLst/>
          </a:prstGeom>
        </p:spPr>
      </p:pic>
      <p:pic>
        <p:nvPicPr>
          <p:cNvPr id="23" name="Graphic 22" descr="Irritant with solid fill">
            <a:extLst>
              <a:ext uri="{FF2B5EF4-FFF2-40B4-BE49-F238E27FC236}">
                <a16:creationId xmlns:a16="http://schemas.microsoft.com/office/drawing/2014/main" id="{BE0FE6C0-2B8F-C995-6BE5-FB9CC86A644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189520" y="4902334"/>
            <a:ext cx="753425" cy="753425"/>
          </a:xfrm>
          <a:prstGeom prst="rect">
            <a:avLst/>
          </a:prstGeom>
        </p:spPr>
      </p:pic>
      <p:pic>
        <p:nvPicPr>
          <p:cNvPr id="24" name="Graphic 23" descr="Clock with solid fill">
            <a:extLst>
              <a:ext uri="{FF2B5EF4-FFF2-40B4-BE49-F238E27FC236}">
                <a16:creationId xmlns:a16="http://schemas.microsoft.com/office/drawing/2014/main" id="{55AD60E1-7977-565C-EAA8-0F0D7422963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531990" y="3835084"/>
            <a:ext cx="637613" cy="637613"/>
          </a:xfrm>
          <a:prstGeom prst="rect">
            <a:avLst/>
          </a:prstGeom>
        </p:spPr>
      </p:pic>
      <p:sp>
        <p:nvSpPr>
          <p:cNvPr id="25" name="TextBox 24">
            <a:extLst>
              <a:ext uri="{FF2B5EF4-FFF2-40B4-BE49-F238E27FC236}">
                <a16:creationId xmlns:a16="http://schemas.microsoft.com/office/drawing/2014/main" id="{F89A421B-635D-DDD6-BCB6-A988E69E7D5E}"/>
              </a:ext>
            </a:extLst>
          </p:cNvPr>
          <p:cNvSpPr txBox="1"/>
          <p:nvPr/>
        </p:nvSpPr>
        <p:spPr>
          <a:xfrm>
            <a:off x="6702242" y="1613043"/>
            <a:ext cx="0" cy="0"/>
          </a:xfrm>
          <a:prstGeom prst="rect">
            <a:avLst/>
          </a:prstGeom>
          <a:noFill/>
        </p:spPr>
        <p:txBody>
          <a:bodyPr wrap="none" lIns="0" tIns="0" rIns="0" bIns="0" rtlCol="0">
            <a:noAutofit/>
          </a:bodyPr>
          <a:lstStyle/>
          <a:p>
            <a:pPr fontAlgn="auto">
              <a:spcBef>
                <a:spcPts val="0"/>
              </a:spcBef>
              <a:spcAft>
                <a:spcPts val="0"/>
              </a:spcAft>
            </a:pPr>
            <a:endParaRPr lang="nl-NL" sz="1600" dirty="0" err="1">
              <a:solidFill>
                <a:srgbClr val="000000"/>
              </a:solidFill>
              <a:latin typeface="Georgia"/>
            </a:endParaRPr>
          </a:p>
        </p:txBody>
      </p:sp>
      <p:sp>
        <p:nvSpPr>
          <p:cNvPr id="26" name="TextBox 25">
            <a:extLst>
              <a:ext uri="{FF2B5EF4-FFF2-40B4-BE49-F238E27FC236}">
                <a16:creationId xmlns:a16="http://schemas.microsoft.com/office/drawing/2014/main" id="{E060BAF1-EFE3-E463-6FE5-87F850B120F6}"/>
              </a:ext>
            </a:extLst>
          </p:cNvPr>
          <p:cNvSpPr txBox="1"/>
          <p:nvPr/>
        </p:nvSpPr>
        <p:spPr>
          <a:xfrm>
            <a:off x="8125433" y="3989310"/>
            <a:ext cx="2196308" cy="396171"/>
          </a:xfrm>
          <a:prstGeom prst="rect">
            <a:avLst/>
          </a:prstGeom>
          <a:noFill/>
        </p:spPr>
        <p:txBody>
          <a:bodyPr wrap="square" lIns="91440" tIns="72000" rIns="36000" bIns="0" rtlCol="0">
            <a:noAutofit/>
          </a:bodyPr>
          <a:lstStyle/>
          <a:p>
            <a:pPr algn="ctr" fontAlgn="auto">
              <a:spcBef>
                <a:spcPts val="0"/>
              </a:spcBef>
              <a:spcAft>
                <a:spcPts val="600"/>
              </a:spcAft>
            </a:pPr>
            <a:r>
              <a:rPr lang="nl-NL" sz="1400" i="1" noProof="1">
                <a:solidFill>
                  <a:srgbClr val="000000"/>
                </a:solidFill>
                <a:latin typeface="Arial"/>
              </a:rPr>
              <a:t>Hoe zeker is het model van de voorspelling?</a:t>
            </a:r>
          </a:p>
        </p:txBody>
      </p:sp>
      <p:sp>
        <p:nvSpPr>
          <p:cNvPr id="27" name="TextBox 26">
            <a:extLst>
              <a:ext uri="{FF2B5EF4-FFF2-40B4-BE49-F238E27FC236}">
                <a16:creationId xmlns:a16="http://schemas.microsoft.com/office/drawing/2014/main" id="{273C87AB-D1AD-84D0-9FCC-452F0A067080}"/>
              </a:ext>
            </a:extLst>
          </p:cNvPr>
          <p:cNvSpPr txBox="1"/>
          <p:nvPr/>
        </p:nvSpPr>
        <p:spPr>
          <a:xfrm>
            <a:off x="8125433" y="4781210"/>
            <a:ext cx="2196308" cy="396171"/>
          </a:xfrm>
          <a:prstGeom prst="rect">
            <a:avLst/>
          </a:prstGeom>
          <a:noFill/>
        </p:spPr>
        <p:txBody>
          <a:bodyPr wrap="square" lIns="91440" tIns="72000" rIns="36000" bIns="0" rtlCol="0">
            <a:noAutofit/>
          </a:bodyPr>
          <a:lstStyle/>
          <a:p>
            <a:pPr algn="ctr" fontAlgn="auto">
              <a:spcBef>
                <a:spcPts val="0"/>
              </a:spcBef>
              <a:spcAft>
                <a:spcPts val="600"/>
              </a:spcAft>
            </a:pPr>
            <a:r>
              <a:rPr lang="nl-NL" sz="1400" i="1" noProof="1">
                <a:solidFill>
                  <a:srgbClr val="000000"/>
                </a:solidFill>
                <a:latin typeface="Arial"/>
              </a:rPr>
              <a:t>Wanneer is er menselijke interventie nodig?</a:t>
            </a:r>
          </a:p>
        </p:txBody>
      </p:sp>
      <p:sp>
        <p:nvSpPr>
          <p:cNvPr id="28" name="Title 4">
            <a:extLst>
              <a:ext uri="{FF2B5EF4-FFF2-40B4-BE49-F238E27FC236}">
                <a16:creationId xmlns:a16="http://schemas.microsoft.com/office/drawing/2014/main" id="{204B4610-89C2-877E-59A6-D80760C4FFB0}"/>
              </a:ext>
            </a:extLst>
          </p:cNvPr>
          <p:cNvSpPr txBox="1">
            <a:spLocks/>
          </p:cNvSpPr>
          <p:nvPr/>
        </p:nvSpPr>
        <p:spPr>
          <a:xfrm>
            <a:off x="370586" y="876613"/>
            <a:ext cx="11453114" cy="418787"/>
          </a:xfrm>
          <a:prstGeom prst="rect">
            <a:avLst/>
          </a:prstGeom>
        </p:spPr>
        <p:txBody>
          <a:bodyPr vert="horz"/>
          <a:lstStyle>
            <a:lvl1pPr algn="ctr" rtl="0" fontAlgn="base">
              <a:spcBef>
                <a:spcPct val="0"/>
              </a:spcBef>
              <a:spcAft>
                <a:spcPct val="0"/>
              </a:spcAft>
              <a:defRPr sz="4400">
                <a:solidFill>
                  <a:srgbClr val="0094A4"/>
                </a:solidFill>
                <a:latin typeface="+mj-lt"/>
                <a:ea typeface="+mj-ea"/>
                <a:cs typeface="+mj-cs"/>
              </a:defRPr>
            </a:lvl1pPr>
            <a:lvl2pPr algn="ctr" rtl="0" fontAlgn="base">
              <a:spcBef>
                <a:spcPct val="0"/>
              </a:spcBef>
              <a:spcAft>
                <a:spcPct val="0"/>
              </a:spcAft>
              <a:defRPr sz="4400">
                <a:solidFill>
                  <a:srgbClr val="0094A4"/>
                </a:solidFill>
                <a:latin typeface="Arial" charset="0"/>
              </a:defRPr>
            </a:lvl2pPr>
            <a:lvl3pPr algn="ctr" rtl="0" fontAlgn="base">
              <a:spcBef>
                <a:spcPct val="0"/>
              </a:spcBef>
              <a:spcAft>
                <a:spcPct val="0"/>
              </a:spcAft>
              <a:defRPr sz="4400">
                <a:solidFill>
                  <a:srgbClr val="0094A4"/>
                </a:solidFill>
                <a:latin typeface="Arial" charset="0"/>
              </a:defRPr>
            </a:lvl3pPr>
            <a:lvl4pPr algn="ctr" rtl="0" fontAlgn="base">
              <a:spcBef>
                <a:spcPct val="0"/>
              </a:spcBef>
              <a:spcAft>
                <a:spcPct val="0"/>
              </a:spcAft>
              <a:defRPr sz="4400">
                <a:solidFill>
                  <a:srgbClr val="0094A4"/>
                </a:solidFill>
                <a:latin typeface="Arial" charset="0"/>
              </a:defRPr>
            </a:lvl4pPr>
            <a:lvl5pPr algn="ctr" rtl="0" fontAlgn="base">
              <a:spcBef>
                <a:spcPct val="0"/>
              </a:spcBef>
              <a:spcAft>
                <a:spcPct val="0"/>
              </a:spcAft>
              <a:defRPr sz="4400">
                <a:solidFill>
                  <a:srgbClr val="0094A4"/>
                </a:solidFill>
                <a:latin typeface="Arial" charset="0"/>
              </a:defRPr>
            </a:lvl5pPr>
            <a:lvl6pPr marL="457200" algn="ctr" rtl="0" fontAlgn="base">
              <a:spcBef>
                <a:spcPct val="0"/>
              </a:spcBef>
              <a:spcAft>
                <a:spcPct val="0"/>
              </a:spcAft>
              <a:defRPr sz="4400">
                <a:solidFill>
                  <a:srgbClr val="0094A4"/>
                </a:solidFill>
                <a:latin typeface="Arial" charset="0"/>
              </a:defRPr>
            </a:lvl6pPr>
            <a:lvl7pPr marL="914400" algn="ctr" rtl="0" fontAlgn="base">
              <a:spcBef>
                <a:spcPct val="0"/>
              </a:spcBef>
              <a:spcAft>
                <a:spcPct val="0"/>
              </a:spcAft>
              <a:defRPr sz="4400">
                <a:solidFill>
                  <a:srgbClr val="0094A4"/>
                </a:solidFill>
                <a:latin typeface="Arial" charset="0"/>
              </a:defRPr>
            </a:lvl7pPr>
            <a:lvl8pPr marL="1371600" algn="ctr" rtl="0" fontAlgn="base">
              <a:spcBef>
                <a:spcPct val="0"/>
              </a:spcBef>
              <a:spcAft>
                <a:spcPct val="0"/>
              </a:spcAft>
              <a:defRPr sz="4400">
                <a:solidFill>
                  <a:srgbClr val="0094A4"/>
                </a:solidFill>
                <a:latin typeface="Arial" charset="0"/>
              </a:defRPr>
            </a:lvl8pPr>
            <a:lvl9pPr marL="1828800" algn="ctr" rtl="0" fontAlgn="base">
              <a:spcBef>
                <a:spcPct val="0"/>
              </a:spcBef>
              <a:spcAft>
                <a:spcPct val="0"/>
              </a:spcAft>
              <a:defRPr sz="4400">
                <a:solidFill>
                  <a:srgbClr val="0094A4"/>
                </a:solidFill>
                <a:latin typeface="Arial" charset="0"/>
              </a:defRPr>
            </a:lvl9pPr>
          </a:lstStyle>
          <a:p>
            <a:r>
              <a:rPr lang="nl-NL" sz="3600" kern="0" noProof="1"/>
              <a:t>Praktijkvoorbeeld 2: Machine Learning</a:t>
            </a:r>
          </a:p>
          <a:p>
            <a:r>
              <a:rPr lang="nl-NL" sz="2400" kern="0" noProof="1"/>
              <a:t>Assortimentsclassificatie</a:t>
            </a:r>
            <a:endParaRPr lang="nl-NL" sz="3600" kern="0" noProof="1"/>
          </a:p>
        </p:txBody>
      </p:sp>
      <p:sp>
        <p:nvSpPr>
          <p:cNvPr id="29" name="Footer Placeholder 1">
            <a:extLst>
              <a:ext uri="{FF2B5EF4-FFF2-40B4-BE49-F238E27FC236}">
                <a16:creationId xmlns:a16="http://schemas.microsoft.com/office/drawing/2014/main" id="{93FB4B2C-C46E-ACB3-939D-10E262EAA77F}"/>
              </a:ext>
            </a:extLst>
          </p:cNvPr>
          <p:cNvSpPr>
            <a:spLocks noGrp="1"/>
          </p:cNvSpPr>
          <p:nvPr>
            <p:ph type="ftr" sz="quarter" idx="10"/>
          </p:nvPr>
        </p:nvSpPr>
        <p:spPr>
          <a:xfrm>
            <a:off x="1007533" y="6396039"/>
            <a:ext cx="5926667" cy="333375"/>
          </a:xfrm>
        </p:spPr>
        <p:txBody>
          <a:bodyPr/>
          <a:lstStyle/>
          <a:p>
            <a:r>
              <a:rPr lang="nl-NL" altLang="nl-NL" dirty="0"/>
              <a:t>20 mei 2026 - Symposium Statistical Auditing </a:t>
            </a:r>
          </a:p>
        </p:txBody>
      </p:sp>
    </p:spTree>
    <p:extLst>
      <p:ext uri="{BB962C8B-B14F-4D97-AF65-F5344CB8AC3E}">
        <p14:creationId xmlns:p14="http://schemas.microsoft.com/office/powerpoint/2010/main" val="251058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C31E2-E19B-E064-6B0F-C770C39C409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E541D1-0F4C-07AD-0155-51422296F51C}"/>
              </a:ext>
            </a:extLst>
          </p:cNvPr>
          <p:cNvSpPr>
            <a:spLocks noGrp="1"/>
          </p:cNvSpPr>
          <p:nvPr>
            <p:ph type="sldNum" sz="quarter" idx="11"/>
          </p:nvPr>
        </p:nvSpPr>
        <p:spPr/>
        <p:txBody>
          <a:bodyPr/>
          <a:lstStyle/>
          <a:p>
            <a:r>
              <a:rPr lang="nl-NL" altLang="nl-NL"/>
              <a:t>Slide </a:t>
            </a:r>
            <a:fld id="{C9902855-5012-4D4E-948A-026006DD93FE}" type="slidenum">
              <a:rPr lang="nl-NL" altLang="nl-NL" smtClean="0"/>
              <a:pPr/>
              <a:t>7</a:t>
            </a:fld>
            <a:endParaRPr lang="nl-NL" altLang="nl-NL"/>
          </a:p>
        </p:txBody>
      </p:sp>
      <p:sp>
        <p:nvSpPr>
          <p:cNvPr id="25" name="TextBox 24">
            <a:extLst>
              <a:ext uri="{FF2B5EF4-FFF2-40B4-BE49-F238E27FC236}">
                <a16:creationId xmlns:a16="http://schemas.microsoft.com/office/drawing/2014/main" id="{23B98929-63CC-4A0B-5B3E-F9288A29A080}"/>
              </a:ext>
            </a:extLst>
          </p:cNvPr>
          <p:cNvSpPr txBox="1"/>
          <p:nvPr/>
        </p:nvSpPr>
        <p:spPr>
          <a:xfrm>
            <a:off x="6702242" y="1613043"/>
            <a:ext cx="0" cy="0"/>
          </a:xfrm>
          <a:prstGeom prst="rect">
            <a:avLst/>
          </a:prstGeom>
          <a:noFill/>
        </p:spPr>
        <p:txBody>
          <a:bodyPr wrap="none" lIns="0" tIns="0" rIns="0" bIns="0" rtlCol="0">
            <a:noAutofit/>
          </a:bodyPr>
          <a:lstStyle/>
          <a:p>
            <a:pPr fontAlgn="auto">
              <a:spcBef>
                <a:spcPts val="0"/>
              </a:spcBef>
              <a:spcAft>
                <a:spcPts val="0"/>
              </a:spcAft>
            </a:pPr>
            <a:endParaRPr lang="nl-NL" sz="1600" dirty="0" err="1">
              <a:solidFill>
                <a:srgbClr val="000000"/>
              </a:solidFill>
              <a:latin typeface="Georgia"/>
            </a:endParaRPr>
          </a:p>
        </p:txBody>
      </p:sp>
      <p:sp>
        <p:nvSpPr>
          <p:cNvPr id="28" name="Title 4">
            <a:extLst>
              <a:ext uri="{FF2B5EF4-FFF2-40B4-BE49-F238E27FC236}">
                <a16:creationId xmlns:a16="http://schemas.microsoft.com/office/drawing/2014/main" id="{EE41CD2C-57BE-1F91-F2C4-4508BEF3728B}"/>
              </a:ext>
            </a:extLst>
          </p:cNvPr>
          <p:cNvSpPr txBox="1">
            <a:spLocks/>
          </p:cNvSpPr>
          <p:nvPr/>
        </p:nvSpPr>
        <p:spPr>
          <a:xfrm>
            <a:off x="370586" y="876613"/>
            <a:ext cx="11453114" cy="418787"/>
          </a:xfrm>
          <a:prstGeom prst="rect">
            <a:avLst/>
          </a:prstGeom>
        </p:spPr>
        <p:txBody>
          <a:bodyPr vert="horz"/>
          <a:lstStyle>
            <a:lvl1pPr algn="ctr" rtl="0" fontAlgn="base">
              <a:spcBef>
                <a:spcPct val="0"/>
              </a:spcBef>
              <a:spcAft>
                <a:spcPct val="0"/>
              </a:spcAft>
              <a:defRPr sz="4400">
                <a:solidFill>
                  <a:srgbClr val="0094A4"/>
                </a:solidFill>
                <a:latin typeface="+mj-lt"/>
                <a:ea typeface="+mj-ea"/>
                <a:cs typeface="+mj-cs"/>
              </a:defRPr>
            </a:lvl1pPr>
            <a:lvl2pPr algn="ctr" rtl="0" fontAlgn="base">
              <a:spcBef>
                <a:spcPct val="0"/>
              </a:spcBef>
              <a:spcAft>
                <a:spcPct val="0"/>
              </a:spcAft>
              <a:defRPr sz="4400">
                <a:solidFill>
                  <a:srgbClr val="0094A4"/>
                </a:solidFill>
                <a:latin typeface="Arial" charset="0"/>
              </a:defRPr>
            </a:lvl2pPr>
            <a:lvl3pPr algn="ctr" rtl="0" fontAlgn="base">
              <a:spcBef>
                <a:spcPct val="0"/>
              </a:spcBef>
              <a:spcAft>
                <a:spcPct val="0"/>
              </a:spcAft>
              <a:defRPr sz="4400">
                <a:solidFill>
                  <a:srgbClr val="0094A4"/>
                </a:solidFill>
                <a:latin typeface="Arial" charset="0"/>
              </a:defRPr>
            </a:lvl3pPr>
            <a:lvl4pPr algn="ctr" rtl="0" fontAlgn="base">
              <a:spcBef>
                <a:spcPct val="0"/>
              </a:spcBef>
              <a:spcAft>
                <a:spcPct val="0"/>
              </a:spcAft>
              <a:defRPr sz="4400">
                <a:solidFill>
                  <a:srgbClr val="0094A4"/>
                </a:solidFill>
                <a:latin typeface="Arial" charset="0"/>
              </a:defRPr>
            </a:lvl4pPr>
            <a:lvl5pPr algn="ctr" rtl="0" fontAlgn="base">
              <a:spcBef>
                <a:spcPct val="0"/>
              </a:spcBef>
              <a:spcAft>
                <a:spcPct val="0"/>
              </a:spcAft>
              <a:defRPr sz="4400">
                <a:solidFill>
                  <a:srgbClr val="0094A4"/>
                </a:solidFill>
                <a:latin typeface="Arial" charset="0"/>
              </a:defRPr>
            </a:lvl5pPr>
            <a:lvl6pPr marL="457200" algn="ctr" rtl="0" fontAlgn="base">
              <a:spcBef>
                <a:spcPct val="0"/>
              </a:spcBef>
              <a:spcAft>
                <a:spcPct val="0"/>
              </a:spcAft>
              <a:defRPr sz="4400">
                <a:solidFill>
                  <a:srgbClr val="0094A4"/>
                </a:solidFill>
                <a:latin typeface="Arial" charset="0"/>
              </a:defRPr>
            </a:lvl6pPr>
            <a:lvl7pPr marL="914400" algn="ctr" rtl="0" fontAlgn="base">
              <a:spcBef>
                <a:spcPct val="0"/>
              </a:spcBef>
              <a:spcAft>
                <a:spcPct val="0"/>
              </a:spcAft>
              <a:defRPr sz="4400">
                <a:solidFill>
                  <a:srgbClr val="0094A4"/>
                </a:solidFill>
                <a:latin typeface="Arial" charset="0"/>
              </a:defRPr>
            </a:lvl7pPr>
            <a:lvl8pPr marL="1371600" algn="ctr" rtl="0" fontAlgn="base">
              <a:spcBef>
                <a:spcPct val="0"/>
              </a:spcBef>
              <a:spcAft>
                <a:spcPct val="0"/>
              </a:spcAft>
              <a:defRPr sz="4400">
                <a:solidFill>
                  <a:srgbClr val="0094A4"/>
                </a:solidFill>
                <a:latin typeface="Arial" charset="0"/>
              </a:defRPr>
            </a:lvl8pPr>
            <a:lvl9pPr marL="1828800" algn="ctr" rtl="0" fontAlgn="base">
              <a:spcBef>
                <a:spcPct val="0"/>
              </a:spcBef>
              <a:spcAft>
                <a:spcPct val="0"/>
              </a:spcAft>
              <a:defRPr sz="4400">
                <a:solidFill>
                  <a:srgbClr val="0094A4"/>
                </a:solidFill>
                <a:latin typeface="Arial" charset="0"/>
              </a:defRPr>
            </a:lvl9pPr>
          </a:lstStyle>
          <a:p>
            <a:r>
              <a:rPr lang="nl-NL" sz="3600" kern="0" noProof="1"/>
              <a:t>Praktijkvoorbeeld 2: Machine Learning</a:t>
            </a:r>
          </a:p>
          <a:p>
            <a:r>
              <a:rPr lang="nl-NL" sz="2400" kern="0" noProof="1"/>
              <a:t>Assortimentsclassificatie</a:t>
            </a:r>
            <a:endParaRPr lang="nl-NL" sz="3600" kern="0" noProof="1"/>
          </a:p>
        </p:txBody>
      </p:sp>
      <p:pic>
        <p:nvPicPr>
          <p:cNvPr id="4" name="Picture 3">
            <a:extLst>
              <a:ext uri="{FF2B5EF4-FFF2-40B4-BE49-F238E27FC236}">
                <a16:creationId xmlns:a16="http://schemas.microsoft.com/office/drawing/2014/main" id="{1B779177-AC49-4C32-AA18-AD674527BDC0}"/>
              </a:ext>
            </a:extLst>
          </p:cNvPr>
          <p:cNvPicPr>
            <a:picLocks noChangeAspect="1"/>
          </p:cNvPicPr>
          <p:nvPr/>
        </p:nvPicPr>
        <p:blipFill>
          <a:blip r:embed="rId3"/>
          <a:stretch>
            <a:fillRect/>
          </a:stretch>
        </p:blipFill>
        <p:spPr>
          <a:xfrm>
            <a:off x="526814" y="2397451"/>
            <a:ext cx="5620063" cy="2325543"/>
          </a:xfrm>
          <a:prstGeom prst="rect">
            <a:avLst/>
          </a:prstGeom>
          <a:ln>
            <a:solidFill>
              <a:schemeClr val="accent6"/>
            </a:solidFill>
          </a:ln>
        </p:spPr>
      </p:pic>
      <p:sp>
        <p:nvSpPr>
          <p:cNvPr id="5" name="TextBox 4">
            <a:extLst>
              <a:ext uri="{FF2B5EF4-FFF2-40B4-BE49-F238E27FC236}">
                <a16:creationId xmlns:a16="http://schemas.microsoft.com/office/drawing/2014/main" id="{ADDFEAEE-712E-B803-B861-DF9F86CFBD4A}"/>
              </a:ext>
            </a:extLst>
          </p:cNvPr>
          <p:cNvSpPr txBox="1"/>
          <p:nvPr/>
        </p:nvSpPr>
        <p:spPr>
          <a:xfrm>
            <a:off x="526813" y="2003176"/>
            <a:ext cx="4738924" cy="415360"/>
          </a:xfrm>
          <a:prstGeom prst="rect">
            <a:avLst/>
          </a:prstGeom>
          <a:noFill/>
        </p:spPr>
        <p:txBody>
          <a:bodyPr wrap="square" lIns="91440" tIns="72000" rIns="36000" bIns="0" rtlCol="0">
            <a:noAutofit/>
          </a:bodyPr>
          <a:lstStyle/>
          <a:p>
            <a:pPr algn="l">
              <a:spcAft>
                <a:spcPts val="600"/>
              </a:spcAft>
            </a:pPr>
            <a:r>
              <a:rPr lang="nl-NL" sz="1400" b="1" noProof="1"/>
              <a:t>Zekerheidsscore</a:t>
            </a:r>
            <a:endParaRPr lang="nl-NL" sz="1200" noProof="1"/>
          </a:p>
        </p:txBody>
      </p:sp>
      <p:sp>
        <p:nvSpPr>
          <p:cNvPr id="6" name="TextBox 5">
            <a:extLst>
              <a:ext uri="{FF2B5EF4-FFF2-40B4-BE49-F238E27FC236}">
                <a16:creationId xmlns:a16="http://schemas.microsoft.com/office/drawing/2014/main" id="{5760FC44-7C5E-BC9B-DAC6-9B671CF81762}"/>
              </a:ext>
            </a:extLst>
          </p:cNvPr>
          <p:cNvSpPr txBox="1"/>
          <p:nvPr/>
        </p:nvSpPr>
        <p:spPr>
          <a:xfrm>
            <a:off x="6345532" y="2003176"/>
            <a:ext cx="4738924" cy="415360"/>
          </a:xfrm>
          <a:prstGeom prst="rect">
            <a:avLst/>
          </a:prstGeom>
          <a:noFill/>
        </p:spPr>
        <p:txBody>
          <a:bodyPr wrap="square" lIns="91440" tIns="72000" rIns="36000" bIns="0" rtlCol="0">
            <a:noAutofit/>
          </a:bodyPr>
          <a:lstStyle/>
          <a:p>
            <a:pPr algn="l">
              <a:spcAft>
                <a:spcPts val="600"/>
              </a:spcAft>
            </a:pPr>
            <a:r>
              <a:rPr lang="nl-NL" sz="1400" b="1" noProof="1"/>
              <a:t>Top-3 voorspellingen</a:t>
            </a:r>
            <a:endParaRPr lang="nl-NL" sz="1200" noProof="1"/>
          </a:p>
        </p:txBody>
      </p:sp>
      <p:pic>
        <p:nvPicPr>
          <p:cNvPr id="7" name="Picture 6">
            <a:extLst>
              <a:ext uri="{FF2B5EF4-FFF2-40B4-BE49-F238E27FC236}">
                <a16:creationId xmlns:a16="http://schemas.microsoft.com/office/drawing/2014/main" id="{D2C7185F-DF85-ECD1-4D58-DB04A6A27A42}"/>
              </a:ext>
            </a:extLst>
          </p:cNvPr>
          <p:cNvPicPr>
            <a:picLocks noChangeAspect="1"/>
          </p:cNvPicPr>
          <p:nvPr/>
        </p:nvPicPr>
        <p:blipFill>
          <a:blip r:embed="rId4"/>
          <a:stretch>
            <a:fillRect/>
          </a:stretch>
        </p:blipFill>
        <p:spPr>
          <a:xfrm>
            <a:off x="6326101" y="2397451"/>
            <a:ext cx="5620064" cy="3767853"/>
          </a:xfrm>
          <a:prstGeom prst="rect">
            <a:avLst/>
          </a:prstGeom>
          <a:ln>
            <a:solidFill>
              <a:schemeClr val="accent6"/>
            </a:solidFill>
          </a:ln>
        </p:spPr>
      </p:pic>
      <p:sp>
        <p:nvSpPr>
          <p:cNvPr id="8" name="Footer Placeholder 1">
            <a:extLst>
              <a:ext uri="{FF2B5EF4-FFF2-40B4-BE49-F238E27FC236}">
                <a16:creationId xmlns:a16="http://schemas.microsoft.com/office/drawing/2014/main" id="{6923B3C2-4DE3-B045-6DD5-CC7117019FA1}"/>
              </a:ext>
            </a:extLst>
          </p:cNvPr>
          <p:cNvSpPr>
            <a:spLocks noGrp="1"/>
          </p:cNvSpPr>
          <p:nvPr>
            <p:ph type="ftr" sz="quarter" idx="10"/>
          </p:nvPr>
        </p:nvSpPr>
        <p:spPr>
          <a:xfrm>
            <a:off x="1007533" y="6396039"/>
            <a:ext cx="5926667" cy="333375"/>
          </a:xfrm>
        </p:spPr>
        <p:txBody>
          <a:bodyPr/>
          <a:lstStyle/>
          <a:p>
            <a:r>
              <a:rPr lang="nl-NL" altLang="nl-NL" dirty="0"/>
              <a:t>20 mei 2026 - Symposium Statistical Auditing </a:t>
            </a:r>
          </a:p>
        </p:txBody>
      </p:sp>
    </p:spTree>
    <p:extLst>
      <p:ext uri="{BB962C8B-B14F-4D97-AF65-F5344CB8AC3E}">
        <p14:creationId xmlns:p14="http://schemas.microsoft.com/office/powerpoint/2010/main" val="3888492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92EE-7878-24B8-FD29-A56E305E962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9D829A-FD0E-EB17-0448-39366C744427}"/>
              </a:ext>
            </a:extLst>
          </p:cNvPr>
          <p:cNvSpPr>
            <a:spLocks noGrp="1"/>
          </p:cNvSpPr>
          <p:nvPr>
            <p:ph type="sldNum" sz="quarter" idx="11"/>
          </p:nvPr>
        </p:nvSpPr>
        <p:spPr/>
        <p:txBody>
          <a:bodyPr/>
          <a:lstStyle/>
          <a:p>
            <a:r>
              <a:rPr lang="nl-NL" altLang="nl-NL"/>
              <a:t>Slide </a:t>
            </a:r>
            <a:fld id="{C9902855-5012-4D4E-948A-026006DD93FE}" type="slidenum">
              <a:rPr lang="nl-NL" altLang="nl-NL" smtClean="0"/>
              <a:pPr/>
              <a:t>8</a:t>
            </a:fld>
            <a:endParaRPr lang="nl-NL" altLang="nl-NL"/>
          </a:p>
        </p:txBody>
      </p:sp>
      <p:sp>
        <p:nvSpPr>
          <p:cNvPr id="25" name="TextBox 24">
            <a:extLst>
              <a:ext uri="{FF2B5EF4-FFF2-40B4-BE49-F238E27FC236}">
                <a16:creationId xmlns:a16="http://schemas.microsoft.com/office/drawing/2014/main" id="{18BEF541-CA48-9BE0-67C2-0CEB3312E357}"/>
              </a:ext>
            </a:extLst>
          </p:cNvPr>
          <p:cNvSpPr txBox="1"/>
          <p:nvPr/>
        </p:nvSpPr>
        <p:spPr>
          <a:xfrm>
            <a:off x="6702242" y="1613043"/>
            <a:ext cx="0" cy="0"/>
          </a:xfrm>
          <a:prstGeom prst="rect">
            <a:avLst/>
          </a:prstGeom>
          <a:noFill/>
        </p:spPr>
        <p:txBody>
          <a:bodyPr wrap="none" lIns="0" tIns="0" rIns="0" bIns="0" rtlCol="0">
            <a:noAutofit/>
          </a:bodyPr>
          <a:lstStyle/>
          <a:p>
            <a:pPr fontAlgn="auto">
              <a:spcBef>
                <a:spcPts val="0"/>
              </a:spcBef>
              <a:spcAft>
                <a:spcPts val="0"/>
              </a:spcAft>
            </a:pPr>
            <a:endParaRPr lang="nl-NL" sz="1600" dirty="0" err="1">
              <a:solidFill>
                <a:srgbClr val="000000"/>
              </a:solidFill>
              <a:latin typeface="Georgia"/>
            </a:endParaRPr>
          </a:p>
        </p:txBody>
      </p:sp>
      <p:sp>
        <p:nvSpPr>
          <p:cNvPr id="28" name="Title 4">
            <a:extLst>
              <a:ext uri="{FF2B5EF4-FFF2-40B4-BE49-F238E27FC236}">
                <a16:creationId xmlns:a16="http://schemas.microsoft.com/office/drawing/2014/main" id="{8941BB70-6C2A-02F7-B95A-584E9DB58E67}"/>
              </a:ext>
            </a:extLst>
          </p:cNvPr>
          <p:cNvSpPr txBox="1">
            <a:spLocks/>
          </p:cNvSpPr>
          <p:nvPr/>
        </p:nvSpPr>
        <p:spPr>
          <a:xfrm>
            <a:off x="370586" y="876613"/>
            <a:ext cx="11453114" cy="418787"/>
          </a:xfrm>
          <a:prstGeom prst="rect">
            <a:avLst/>
          </a:prstGeom>
        </p:spPr>
        <p:txBody>
          <a:bodyPr vert="horz"/>
          <a:lstStyle>
            <a:lvl1pPr algn="ctr" rtl="0" fontAlgn="base">
              <a:spcBef>
                <a:spcPct val="0"/>
              </a:spcBef>
              <a:spcAft>
                <a:spcPct val="0"/>
              </a:spcAft>
              <a:defRPr sz="4400">
                <a:solidFill>
                  <a:srgbClr val="0094A4"/>
                </a:solidFill>
                <a:latin typeface="+mj-lt"/>
                <a:ea typeface="+mj-ea"/>
                <a:cs typeface="+mj-cs"/>
              </a:defRPr>
            </a:lvl1pPr>
            <a:lvl2pPr algn="ctr" rtl="0" fontAlgn="base">
              <a:spcBef>
                <a:spcPct val="0"/>
              </a:spcBef>
              <a:spcAft>
                <a:spcPct val="0"/>
              </a:spcAft>
              <a:defRPr sz="4400">
                <a:solidFill>
                  <a:srgbClr val="0094A4"/>
                </a:solidFill>
                <a:latin typeface="Arial" charset="0"/>
              </a:defRPr>
            </a:lvl2pPr>
            <a:lvl3pPr algn="ctr" rtl="0" fontAlgn="base">
              <a:spcBef>
                <a:spcPct val="0"/>
              </a:spcBef>
              <a:spcAft>
                <a:spcPct val="0"/>
              </a:spcAft>
              <a:defRPr sz="4400">
                <a:solidFill>
                  <a:srgbClr val="0094A4"/>
                </a:solidFill>
                <a:latin typeface="Arial" charset="0"/>
              </a:defRPr>
            </a:lvl3pPr>
            <a:lvl4pPr algn="ctr" rtl="0" fontAlgn="base">
              <a:spcBef>
                <a:spcPct val="0"/>
              </a:spcBef>
              <a:spcAft>
                <a:spcPct val="0"/>
              </a:spcAft>
              <a:defRPr sz="4400">
                <a:solidFill>
                  <a:srgbClr val="0094A4"/>
                </a:solidFill>
                <a:latin typeface="Arial" charset="0"/>
              </a:defRPr>
            </a:lvl4pPr>
            <a:lvl5pPr algn="ctr" rtl="0" fontAlgn="base">
              <a:spcBef>
                <a:spcPct val="0"/>
              </a:spcBef>
              <a:spcAft>
                <a:spcPct val="0"/>
              </a:spcAft>
              <a:defRPr sz="4400">
                <a:solidFill>
                  <a:srgbClr val="0094A4"/>
                </a:solidFill>
                <a:latin typeface="Arial" charset="0"/>
              </a:defRPr>
            </a:lvl5pPr>
            <a:lvl6pPr marL="457200" algn="ctr" rtl="0" fontAlgn="base">
              <a:spcBef>
                <a:spcPct val="0"/>
              </a:spcBef>
              <a:spcAft>
                <a:spcPct val="0"/>
              </a:spcAft>
              <a:defRPr sz="4400">
                <a:solidFill>
                  <a:srgbClr val="0094A4"/>
                </a:solidFill>
                <a:latin typeface="Arial" charset="0"/>
              </a:defRPr>
            </a:lvl6pPr>
            <a:lvl7pPr marL="914400" algn="ctr" rtl="0" fontAlgn="base">
              <a:spcBef>
                <a:spcPct val="0"/>
              </a:spcBef>
              <a:spcAft>
                <a:spcPct val="0"/>
              </a:spcAft>
              <a:defRPr sz="4400">
                <a:solidFill>
                  <a:srgbClr val="0094A4"/>
                </a:solidFill>
                <a:latin typeface="Arial" charset="0"/>
              </a:defRPr>
            </a:lvl7pPr>
            <a:lvl8pPr marL="1371600" algn="ctr" rtl="0" fontAlgn="base">
              <a:spcBef>
                <a:spcPct val="0"/>
              </a:spcBef>
              <a:spcAft>
                <a:spcPct val="0"/>
              </a:spcAft>
              <a:defRPr sz="4400">
                <a:solidFill>
                  <a:srgbClr val="0094A4"/>
                </a:solidFill>
                <a:latin typeface="Arial" charset="0"/>
              </a:defRPr>
            </a:lvl8pPr>
            <a:lvl9pPr marL="1828800" algn="ctr" rtl="0" fontAlgn="base">
              <a:spcBef>
                <a:spcPct val="0"/>
              </a:spcBef>
              <a:spcAft>
                <a:spcPct val="0"/>
              </a:spcAft>
              <a:defRPr sz="4400">
                <a:solidFill>
                  <a:srgbClr val="0094A4"/>
                </a:solidFill>
                <a:latin typeface="Arial" charset="0"/>
              </a:defRPr>
            </a:lvl9pPr>
          </a:lstStyle>
          <a:p>
            <a:r>
              <a:rPr lang="nl-NL" sz="3600" kern="0" noProof="1"/>
              <a:t>Praktijkvoorbeeld </a:t>
            </a:r>
            <a:r>
              <a:rPr lang="nl-NL" sz="3600" noProof="1"/>
              <a:t>3: Generatieve AI</a:t>
            </a:r>
            <a:endParaRPr lang="nl-NL" sz="3600" kern="0" noProof="1"/>
          </a:p>
          <a:p>
            <a:r>
              <a:rPr lang="nl-NL" sz="2400" kern="0" noProof="1"/>
              <a:t>Hulplijn voor slachtoffers van online misbruik</a:t>
            </a:r>
            <a:endParaRPr lang="nl-NL" sz="3600" kern="0" noProof="1"/>
          </a:p>
        </p:txBody>
      </p:sp>
      <p:sp>
        <p:nvSpPr>
          <p:cNvPr id="8" name="Rectangle 7">
            <a:extLst>
              <a:ext uri="{FF2B5EF4-FFF2-40B4-BE49-F238E27FC236}">
                <a16:creationId xmlns:a16="http://schemas.microsoft.com/office/drawing/2014/main" id="{756F446A-29AA-1048-8FE5-67E5D5C5E7F5}"/>
              </a:ext>
            </a:extLst>
          </p:cNvPr>
          <p:cNvSpPr/>
          <p:nvPr/>
        </p:nvSpPr>
        <p:spPr>
          <a:xfrm>
            <a:off x="368300" y="2009341"/>
            <a:ext cx="3248203" cy="395994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9" name="TextBox 8">
            <a:extLst>
              <a:ext uri="{FF2B5EF4-FFF2-40B4-BE49-F238E27FC236}">
                <a16:creationId xmlns:a16="http://schemas.microsoft.com/office/drawing/2014/main" id="{17A9E52F-A9A8-E39A-65FF-2D518637E4B3}"/>
              </a:ext>
            </a:extLst>
          </p:cNvPr>
          <p:cNvSpPr txBox="1"/>
          <p:nvPr/>
        </p:nvSpPr>
        <p:spPr>
          <a:xfrm>
            <a:off x="368298" y="2009340"/>
            <a:ext cx="3145464" cy="3959943"/>
          </a:xfrm>
          <a:prstGeom prst="rect">
            <a:avLst/>
          </a:prstGeom>
          <a:noFill/>
        </p:spPr>
        <p:txBody>
          <a:bodyPr wrap="square" lIns="91440" tIns="72000" rIns="36000" bIns="0" rtlCol="0">
            <a:noAutofit/>
          </a:bodyPr>
          <a:lstStyle/>
          <a:p>
            <a:pPr algn="l">
              <a:spcAft>
                <a:spcPts val="600"/>
              </a:spcAft>
            </a:pPr>
            <a:r>
              <a:rPr lang="nl-NL" sz="1400" b="1" noProof="1"/>
              <a:t>Setting</a:t>
            </a:r>
          </a:p>
          <a:p>
            <a:pPr marL="171450" indent="-171450" algn="l">
              <a:spcAft>
                <a:spcPts val="600"/>
              </a:spcAft>
              <a:buFont typeface="Arial" panose="020B0604020202020204" pitchFamily="34" charset="0"/>
              <a:buChar char="•"/>
            </a:pPr>
            <a:r>
              <a:rPr lang="nl-NL" sz="1400" noProof="1"/>
              <a:t>Hulplijn (chat &amp; telefonie) voor slachtoffers van online misbruik</a:t>
            </a:r>
          </a:p>
          <a:p>
            <a:pPr marL="171450" indent="-171450" algn="l">
              <a:spcAft>
                <a:spcPts val="600"/>
              </a:spcAft>
              <a:buFont typeface="Arial" panose="020B0604020202020204" pitchFamily="34" charset="0"/>
              <a:buChar char="•"/>
            </a:pPr>
            <a:r>
              <a:rPr lang="nl-NL" sz="1400" noProof="1"/>
              <a:t>Veel eigen documentatie met handleidingen, tips &amp; tricks en partners om naar door te verwijzen</a:t>
            </a:r>
          </a:p>
          <a:p>
            <a:pPr marL="171450" indent="-171450" algn="l">
              <a:spcAft>
                <a:spcPts val="600"/>
              </a:spcAft>
              <a:buFont typeface="Arial" panose="020B0604020202020204" pitchFamily="34" charset="0"/>
              <a:buChar char="•"/>
            </a:pPr>
            <a:r>
              <a:rPr lang="nl-NL" sz="1400" noProof="1"/>
              <a:t>Documentatie is slecht doorzoekbaar tijdens een gesprek</a:t>
            </a:r>
          </a:p>
          <a:p>
            <a:pPr marL="171450" indent="-171450" algn="l">
              <a:spcAft>
                <a:spcPts val="600"/>
              </a:spcAft>
              <a:buFont typeface="Arial" panose="020B0604020202020204" pitchFamily="34" charset="0"/>
              <a:buChar char="•"/>
            </a:pPr>
            <a:endParaRPr lang="nl-NL" sz="1400" noProof="1"/>
          </a:p>
          <a:p>
            <a:pPr marL="171450" indent="-171450" algn="l">
              <a:spcAft>
                <a:spcPts val="600"/>
              </a:spcAft>
              <a:buFont typeface="Arial" panose="020B0604020202020204" pitchFamily="34" charset="0"/>
              <a:buChar char="•"/>
            </a:pPr>
            <a:endParaRPr lang="nl-NL" sz="1400" noProof="1"/>
          </a:p>
          <a:p>
            <a:pPr marL="171450" indent="-171450" algn="l">
              <a:spcAft>
                <a:spcPts val="600"/>
              </a:spcAft>
              <a:buFont typeface="Arial" panose="020B0604020202020204" pitchFamily="34" charset="0"/>
              <a:buChar char="•"/>
            </a:pPr>
            <a:endParaRPr lang="nl-NL" sz="1400" noProof="1"/>
          </a:p>
          <a:p>
            <a:pPr marL="171450" indent="-171450" algn="l">
              <a:spcAft>
                <a:spcPts val="600"/>
              </a:spcAft>
              <a:buFont typeface="Arial" panose="020B0604020202020204" pitchFamily="34" charset="0"/>
              <a:buChar char="•"/>
            </a:pPr>
            <a:endParaRPr lang="nl-NL" sz="1400" noProof="1"/>
          </a:p>
          <a:p>
            <a:pPr algn="l">
              <a:spcAft>
                <a:spcPts val="600"/>
              </a:spcAft>
            </a:pPr>
            <a:endParaRPr lang="nl-NL" sz="1400" noProof="1"/>
          </a:p>
        </p:txBody>
      </p:sp>
      <p:sp>
        <p:nvSpPr>
          <p:cNvPr id="10" name="TextBox 9">
            <a:extLst>
              <a:ext uri="{FF2B5EF4-FFF2-40B4-BE49-F238E27FC236}">
                <a16:creationId xmlns:a16="http://schemas.microsoft.com/office/drawing/2014/main" id="{EA59866D-7C7C-684C-F8EC-129D83B0742D}"/>
              </a:ext>
            </a:extLst>
          </p:cNvPr>
          <p:cNvSpPr txBox="1"/>
          <p:nvPr/>
        </p:nvSpPr>
        <p:spPr>
          <a:xfrm>
            <a:off x="9794805" y="2603095"/>
            <a:ext cx="2196308" cy="396171"/>
          </a:xfrm>
          <a:prstGeom prst="rect">
            <a:avLst/>
          </a:prstGeom>
          <a:noFill/>
        </p:spPr>
        <p:txBody>
          <a:bodyPr wrap="square" lIns="91440" tIns="72000" rIns="36000" bIns="0" rtlCol="0">
            <a:noAutofit/>
          </a:bodyPr>
          <a:lstStyle/>
          <a:p>
            <a:pPr algn="ctr">
              <a:spcAft>
                <a:spcPts val="600"/>
              </a:spcAft>
            </a:pPr>
            <a:r>
              <a:rPr lang="nl-NL" sz="1400" i="1" noProof="1"/>
              <a:t>Open source &amp; open weights LLM</a:t>
            </a:r>
          </a:p>
        </p:txBody>
      </p:sp>
      <p:sp>
        <p:nvSpPr>
          <p:cNvPr id="11" name="TextBox 10">
            <a:extLst>
              <a:ext uri="{FF2B5EF4-FFF2-40B4-BE49-F238E27FC236}">
                <a16:creationId xmlns:a16="http://schemas.microsoft.com/office/drawing/2014/main" id="{DE78EAEA-EBCD-FBAD-8459-CDDE1ADF3627}"/>
              </a:ext>
            </a:extLst>
          </p:cNvPr>
          <p:cNvSpPr txBox="1"/>
          <p:nvPr/>
        </p:nvSpPr>
        <p:spPr>
          <a:xfrm>
            <a:off x="9794805" y="3430030"/>
            <a:ext cx="2196308" cy="396171"/>
          </a:xfrm>
          <a:prstGeom prst="rect">
            <a:avLst/>
          </a:prstGeom>
          <a:noFill/>
        </p:spPr>
        <p:txBody>
          <a:bodyPr wrap="square" lIns="91440" tIns="72000" rIns="36000" bIns="0" rtlCol="0">
            <a:noAutofit/>
          </a:bodyPr>
          <a:lstStyle/>
          <a:p>
            <a:pPr algn="ctr">
              <a:spcAft>
                <a:spcPts val="600"/>
              </a:spcAft>
            </a:pPr>
            <a:r>
              <a:rPr lang="nl-NL" sz="1400" i="1" noProof="1"/>
              <a:t>Volledig on-premise</a:t>
            </a:r>
          </a:p>
        </p:txBody>
      </p:sp>
      <p:sp>
        <p:nvSpPr>
          <p:cNvPr id="12" name="TextBox 11">
            <a:extLst>
              <a:ext uri="{FF2B5EF4-FFF2-40B4-BE49-F238E27FC236}">
                <a16:creationId xmlns:a16="http://schemas.microsoft.com/office/drawing/2014/main" id="{4B56EFAA-EB13-7D24-0845-54C038D6F142}"/>
              </a:ext>
            </a:extLst>
          </p:cNvPr>
          <p:cNvSpPr txBox="1"/>
          <p:nvPr/>
        </p:nvSpPr>
        <p:spPr>
          <a:xfrm>
            <a:off x="9881616" y="4256965"/>
            <a:ext cx="2196308" cy="396171"/>
          </a:xfrm>
          <a:prstGeom prst="rect">
            <a:avLst/>
          </a:prstGeom>
          <a:noFill/>
        </p:spPr>
        <p:txBody>
          <a:bodyPr wrap="square" lIns="91440" tIns="72000" rIns="36000" bIns="0" rtlCol="0">
            <a:noAutofit/>
          </a:bodyPr>
          <a:lstStyle/>
          <a:p>
            <a:pPr algn="ctr">
              <a:spcAft>
                <a:spcPts val="600"/>
              </a:spcAft>
            </a:pPr>
            <a:r>
              <a:rPr lang="nl-NL" sz="1400" i="1" noProof="1"/>
              <a:t>Alleen gekoppeld aan eigen documentatie</a:t>
            </a:r>
          </a:p>
        </p:txBody>
      </p:sp>
      <p:pic>
        <p:nvPicPr>
          <p:cNvPr id="13" name="Picture 12">
            <a:extLst>
              <a:ext uri="{FF2B5EF4-FFF2-40B4-BE49-F238E27FC236}">
                <a16:creationId xmlns:a16="http://schemas.microsoft.com/office/drawing/2014/main" id="{83814262-313F-E61B-6914-BDE43E789341}"/>
              </a:ext>
            </a:extLst>
          </p:cNvPr>
          <p:cNvPicPr>
            <a:picLocks noChangeAspect="1"/>
          </p:cNvPicPr>
          <p:nvPr/>
        </p:nvPicPr>
        <p:blipFill>
          <a:blip r:embed="rId3"/>
          <a:srcRect t="1569"/>
          <a:stretch>
            <a:fillRect/>
          </a:stretch>
        </p:blipFill>
        <p:spPr>
          <a:xfrm>
            <a:off x="4008487" y="1864565"/>
            <a:ext cx="5683577" cy="4300739"/>
          </a:xfrm>
          <a:prstGeom prst="rect">
            <a:avLst/>
          </a:prstGeom>
          <a:ln>
            <a:solidFill>
              <a:schemeClr val="accent6"/>
            </a:solidFill>
          </a:ln>
        </p:spPr>
      </p:pic>
      <p:sp>
        <p:nvSpPr>
          <p:cNvPr id="14" name="Footer Placeholder 1">
            <a:extLst>
              <a:ext uri="{FF2B5EF4-FFF2-40B4-BE49-F238E27FC236}">
                <a16:creationId xmlns:a16="http://schemas.microsoft.com/office/drawing/2014/main" id="{B42A4717-578F-46F5-6D29-C531D78589AA}"/>
              </a:ext>
            </a:extLst>
          </p:cNvPr>
          <p:cNvSpPr>
            <a:spLocks noGrp="1"/>
          </p:cNvSpPr>
          <p:nvPr>
            <p:ph type="ftr" sz="quarter" idx="10"/>
          </p:nvPr>
        </p:nvSpPr>
        <p:spPr>
          <a:xfrm>
            <a:off x="1007533" y="6396039"/>
            <a:ext cx="5926667" cy="333375"/>
          </a:xfrm>
        </p:spPr>
        <p:txBody>
          <a:bodyPr/>
          <a:lstStyle/>
          <a:p>
            <a:r>
              <a:rPr lang="nl-NL" altLang="nl-NL" dirty="0"/>
              <a:t>20 mei 2026 - Symposium Statistical Auditing </a:t>
            </a:r>
          </a:p>
        </p:txBody>
      </p:sp>
    </p:spTree>
    <p:extLst>
      <p:ext uri="{BB962C8B-B14F-4D97-AF65-F5344CB8AC3E}">
        <p14:creationId xmlns:p14="http://schemas.microsoft.com/office/powerpoint/2010/main" val="184978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BD4C2-B78B-3C0E-2978-07DA1900D8A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0F8C57-E4F3-F967-0678-8A746C13D594}"/>
              </a:ext>
            </a:extLst>
          </p:cNvPr>
          <p:cNvSpPr>
            <a:spLocks noGrp="1"/>
          </p:cNvSpPr>
          <p:nvPr>
            <p:ph type="sldNum" sz="quarter" idx="11"/>
          </p:nvPr>
        </p:nvSpPr>
        <p:spPr/>
        <p:txBody>
          <a:bodyPr/>
          <a:lstStyle/>
          <a:p>
            <a:r>
              <a:rPr lang="nl-NL" altLang="nl-NL"/>
              <a:t>Slide </a:t>
            </a:r>
            <a:fld id="{C9902855-5012-4D4E-948A-026006DD93FE}" type="slidenum">
              <a:rPr lang="nl-NL" altLang="nl-NL" smtClean="0"/>
              <a:pPr/>
              <a:t>9</a:t>
            </a:fld>
            <a:endParaRPr lang="nl-NL" altLang="nl-NL"/>
          </a:p>
        </p:txBody>
      </p:sp>
      <p:sp>
        <p:nvSpPr>
          <p:cNvPr id="28" name="Title 4">
            <a:extLst>
              <a:ext uri="{FF2B5EF4-FFF2-40B4-BE49-F238E27FC236}">
                <a16:creationId xmlns:a16="http://schemas.microsoft.com/office/drawing/2014/main" id="{A43F4EDA-9BB4-7851-FAA0-D986A2694140}"/>
              </a:ext>
            </a:extLst>
          </p:cNvPr>
          <p:cNvSpPr txBox="1">
            <a:spLocks/>
          </p:cNvSpPr>
          <p:nvPr/>
        </p:nvSpPr>
        <p:spPr>
          <a:xfrm>
            <a:off x="370586" y="876613"/>
            <a:ext cx="11453114" cy="418787"/>
          </a:xfrm>
          <a:prstGeom prst="rect">
            <a:avLst/>
          </a:prstGeom>
        </p:spPr>
        <p:txBody>
          <a:bodyPr vert="horz"/>
          <a:lstStyle>
            <a:lvl1pPr algn="ctr" rtl="0" fontAlgn="base">
              <a:spcBef>
                <a:spcPct val="0"/>
              </a:spcBef>
              <a:spcAft>
                <a:spcPct val="0"/>
              </a:spcAft>
              <a:defRPr sz="4400">
                <a:solidFill>
                  <a:srgbClr val="0094A4"/>
                </a:solidFill>
                <a:latin typeface="+mj-lt"/>
                <a:ea typeface="+mj-ea"/>
                <a:cs typeface="+mj-cs"/>
              </a:defRPr>
            </a:lvl1pPr>
            <a:lvl2pPr algn="ctr" rtl="0" fontAlgn="base">
              <a:spcBef>
                <a:spcPct val="0"/>
              </a:spcBef>
              <a:spcAft>
                <a:spcPct val="0"/>
              </a:spcAft>
              <a:defRPr sz="4400">
                <a:solidFill>
                  <a:srgbClr val="0094A4"/>
                </a:solidFill>
                <a:latin typeface="Arial" charset="0"/>
              </a:defRPr>
            </a:lvl2pPr>
            <a:lvl3pPr algn="ctr" rtl="0" fontAlgn="base">
              <a:spcBef>
                <a:spcPct val="0"/>
              </a:spcBef>
              <a:spcAft>
                <a:spcPct val="0"/>
              </a:spcAft>
              <a:defRPr sz="4400">
                <a:solidFill>
                  <a:srgbClr val="0094A4"/>
                </a:solidFill>
                <a:latin typeface="Arial" charset="0"/>
              </a:defRPr>
            </a:lvl3pPr>
            <a:lvl4pPr algn="ctr" rtl="0" fontAlgn="base">
              <a:spcBef>
                <a:spcPct val="0"/>
              </a:spcBef>
              <a:spcAft>
                <a:spcPct val="0"/>
              </a:spcAft>
              <a:defRPr sz="4400">
                <a:solidFill>
                  <a:srgbClr val="0094A4"/>
                </a:solidFill>
                <a:latin typeface="Arial" charset="0"/>
              </a:defRPr>
            </a:lvl4pPr>
            <a:lvl5pPr algn="ctr" rtl="0" fontAlgn="base">
              <a:spcBef>
                <a:spcPct val="0"/>
              </a:spcBef>
              <a:spcAft>
                <a:spcPct val="0"/>
              </a:spcAft>
              <a:defRPr sz="4400">
                <a:solidFill>
                  <a:srgbClr val="0094A4"/>
                </a:solidFill>
                <a:latin typeface="Arial" charset="0"/>
              </a:defRPr>
            </a:lvl5pPr>
            <a:lvl6pPr marL="457200" algn="ctr" rtl="0" fontAlgn="base">
              <a:spcBef>
                <a:spcPct val="0"/>
              </a:spcBef>
              <a:spcAft>
                <a:spcPct val="0"/>
              </a:spcAft>
              <a:defRPr sz="4400">
                <a:solidFill>
                  <a:srgbClr val="0094A4"/>
                </a:solidFill>
                <a:latin typeface="Arial" charset="0"/>
              </a:defRPr>
            </a:lvl6pPr>
            <a:lvl7pPr marL="914400" algn="ctr" rtl="0" fontAlgn="base">
              <a:spcBef>
                <a:spcPct val="0"/>
              </a:spcBef>
              <a:spcAft>
                <a:spcPct val="0"/>
              </a:spcAft>
              <a:defRPr sz="4400">
                <a:solidFill>
                  <a:srgbClr val="0094A4"/>
                </a:solidFill>
                <a:latin typeface="Arial" charset="0"/>
              </a:defRPr>
            </a:lvl7pPr>
            <a:lvl8pPr marL="1371600" algn="ctr" rtl="0" fontAlgn="base">
              <a:spcBef>
                <a:spcPct val="0"/>
              </a:spcBef>
              <a:spcAft>
                <a:spcPct val="0"/>
              </a:spcAft>
              <a:defRPr sz="4400">
                <a:solidFill>
                  <a:srgbClr val="0094A4"/>
                </a:solidFill>
                <a:latin typeface="Arial" charset="0"/>
              </a:defRPr>
            </a:lvl8pPr>
            <a:lvl9pPr marL="1828800" algn="ctr" rtl="0" fontAlgn="base">
              <a:spcBef>
                <a:spcPct val="0"/>
              </a:spcBef>
              <a:spcAft>
                <a:spcPct val="0"/>
              </a:spcAft>
              <a:defRPr sz="4400">
                <a:solidFill>
                  <a:srgbClr val="0094A4"/>
                </a:solidFill>
                <a:latin typeface="Arial" charset="0"/>
              </a:defRPr>
            </a:lvl9pPr>
          </a:lstStyle>
          <a:p>
            <a:r>
              <a:rPr lang="nl-NL" sz="3600" kern="0" noProof="1"/>
              <a:t>Praktijkvoorbeeld </a:t>
            </a:r>
            <a:r>
              <a:rPr lang="nl-NL" sz="3600" noProof="1"/>
              <a:t>3: Generatieve AI</a:t>
            </a:r>
            <a:endParaRPr lang="nl-NL" sz="3600" kern="0" noProof="1"/>
          </a:p>
          <a:p>
            <a:r>
              <a:rPr lang="nl-NL" sz="2400" kern="0" noProof="1"/>
              <a:t>Hulplijn voor slachtoffers van online misbruik</a:t>
            </a:r>
            <a:endParaRPr lang="nl-NL" sz="3600" kern="0" noProof="1"/>
          </a:p>
        </p:txBody>
      </p:sp>
      <p:pic>
        <p:nvPicPr>
          <p:cNvPr id="4" name="Picture 2" descr="OpenAI, ChatGPT Logo Icon 22227364 PNG">
            <a:extLst>
              <a:ext uri="{FF2B5EF4-FFF2-40B4-BE49-F238E27FC236}">
                <a16:creationId xmlns:a16="http://schemas.microsoft.com/office/drawing/2014/main" id="{40A7AB79-7122-4A80-2AE5-E994AD7BC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733" y="2741277"/>
            <a:ext cx="622955" cy="6229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E3010A-4679-589D-83BA-C444C43F19FB}"/>
              </a:ext>
            </a:extLst>
          </p:cNvPr>
          <p:cNvSpPr txBox="1"/>
          <p:nvPr/>
        </p:nvSpPr>
        <p:spPr>
          <a:xfrm>
            <a:off x="1013055" y="2137214"/>
            <a:ext cx="2196308" cy="396171"/>
          </a:xfrm>
          <a:prstGeom prst="rect">
            <a:avLst/>
          </a:prstGeom>
          <a:noFill/>
        </p:spPr>
        <p:txBody>
          <a:bodyPr wrap="square" lIns="91440" tIns="72000" rIns="36000" bIns="0" rtlCol="0">
            <a:noAutofit/>
          </a:bodyPr>
          <a:lstStyle/>
          <a:p>
            <a:pPr algn="ctr">
              <a:spcAft>
                <a:spcPts val="600"/>
              </a:spcAft>
            </a:pPr>
            <a:r>
              <a:rPr lang="nl-NL" sz="1400" i="1" noProof="1"/>
              <a:t>Proprietary models</a:t>
            </a:r>
          </a:p>
        </p:txBody>
      </p:sp>
      <p:pic>
        <p:nvPicPr>
          <p:cNvPr id="6" name="Picture 4" descr="Claude Logo Icons for Websites and Apps">
            <a:extLst>
              <a:ext uri="{FF2B5EF4-FFF2-40B4-BE49-F238E27FC236}">
                <a16:creationId xmlns:a16="http://schemas.microsoft.com/office/drawing/2014/main" id="{B97E4E92-0ED3-F68F-DDEF-FEC0A47353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706" y="2741277"/>
            <a:ext cx="622955" cy="622955"/>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6" descr="rectangle gemini google icon symbol logo 55687055 PNG">
            <a:extLst>
              <a:ext uri="{FF2B5EF4-FFF2-40B4-BE49-F238E27FC236}">
                <a16:creationId xmlns:a16="http://schemas.microsoft.com/office/drawing/2014/main" id="{8D37BEFE-5EE7-40BC-EF6B-B64DC450A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562" y="2723079"/>
            <a:ext cx="641153" cy="6411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Box - Free Tools and utensils icons">
            <a:extLst>
              <a:ext uri="{FF2B5EF4-FFF2-40B4-BE49-F238E27FC236}">
                <a16:creationId xmlns:a16="http://schemas.microsoft.com/office/drawing/2014/main" id="{A9D7E26C-A50A-DFA7-47B1-6419C169AD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9117" y="3923039"/>
            <a:ext cx="864185" cy="864185"/>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Warehouse with solid fill">
            <a:extLst>
              <a:ext uri="{FF2B5EF4-FFF2-40B4-BE49-F238E27FC236}">
                <a16:creationId xmlns:a16="http://schemas.microsoft.com/office/drawing/2014/main" id="{FE628BC4-32E9-3422-0989-B0FEE287C62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23697" y="5292786"/>
            <a:ext cx="802555" cy="802555"/>
          </a:xfrm>
          <a:prstGeom prst="rect">
            <a:avLst/>
          </a:prstGeom>
        </p:spPr>
      </p:pic>
      <p:pic>
        <p:nvPicPr>
          <p:cNvPr id="16" name="Graphic 15" descr="Warehouse with solid fill">
            <a:extLst>
              <a:ext uri="{FF2B5EF4-FFF2-40B4-BE49-F238E27FC236}">
                <a16:creationId xmlns:a16="http://schemas.microsoft.com/office/drawing/2014/main" id="{1E0450B6-E1CD-588B-29BC-89C1BEA7B61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308260" y="5434435"/>
            <a:ext cx="802555" cy="802555"/>
          </a:xfrm>
          <a:prstGeom prst="rect">
            <a:avLst/>
          </a:prstGeom>
        </p:spPr>
      </p:pic>
      <p:pic>
        <p:nvPicPr>
          <p:cNvPr id="17" name="Graphic 16" descr="Warehouse with solid fill">
            <a:extLst>
              <a:ext uri="{FF2B5EF4-FFF2-40B4-BE49-F238E27FC236}">
                <a16:creationId xmlns:a16="http://schemas.microsoft.com/office/drawing/2014/main" id="{665C49BD-FD8A-BD72-3515-F184FB4F2F0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683982" y="5292786"/>
            <a:ext cx="802555" cy="802555"/>
          </a:xfrm>
          <a:prstGeom prst="rect">
            <a:avLst/>
          </a:prstGeom>
        </p:spPr>
      </p:pic>
      <p:pic>
        <p:nvPicPr>
          <p:cNvPr id="18" name="Graphic 17" descr="Warehouse with solid fill">
            <a:extLst>
              <a:ext uri="{FF2B5EF4-FFF2-40B4-BE49-F238E27FC236}">
                <a16:creationId xmlns:a16="http://schemas.microsoft.com/office/drawing/2014/main" id="{345DDA52-513A-FE6D-8A76-5B29C63B997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068545" y="5434435"/>
            <a:ext cx="802555" cy="802555"/>
          </a:xfrm>
          <a:prstGeom prst="rect">
            <a:avLst/>
          </a:prstGeom>
        </p:spPr>
      </p:pic>
      <p:pic>
        <p:nvPicPr>
          <p:cNvPr id="19" name="Graphic 18" descr="Warehouse with solid fill">
            <a:extLst>
              <a:ext uri="{FF2B5EF4-FFF2-40B4-BE49-F238E27FC236}">
                <a16:creationId xmlns:a16="http://schemas.microsoft.com/office/drawing/2014/main" id="{87C5EC14-696D-2D7F-E6DD-E44CF61B5AF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444267" y="5292786"/>
            <a:ext cx="802555" cy="802555"/>
          </a:xfrm>
          <a:prstGeom prst="rect">
            <a:avLst/>
          </a:prstGeom>
        </p:spPr>
      </p:pic>
      <p:pic>
        <p:nvPicPr>
          <p:cNvPr id="20" name="Graphic 19" descr="Warehouse with solid fill">
            <a:extLst>
              <a:ext uri="{FF2B5EF4-FFF2-40B4-BE49-F238E27FC236}">
                <a16:creationId xmlns:a16="http://schemas.microsoft.com/office/drawing/2014/main" id="{CE8BDDD5-D643-E70C-CF63-B5FD1B5F94A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864387" y="5292786"/>
            <a:ext cx="802555" cy="802555"/>
          </a:xfrm>
          <a:prstGeom prst="rect">
            <a:avLst/>
          </a:prstGeom>
        </p:spPr>
      </p:pic>
      <p:pic>
        <p:nvPicPr>
          <p:cNvPr id="21" name="Graphic 20" descr="Warehouse with solid fill">
            <a:extLst>
              <a:ext uri="{FF2B5EF4-FFF2-40B4-BE49-F238E27FC236}">
                <a16:creationId xmlns:a16="http://schemas.microsoft.com/office/drawing/2014/main" id="{6F580615-29A0-049C-6A14-34128425D8F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248950" y="5434435"/>
            <a:ext cx="802555" cy="802555"/>
          </a:xfrm>
          <a:prstGeom prst="rect">
            <a:avLst/>
          </a:prstGeom>
        </p:spPr>
      </p:pic>
      <p:pic>
        <p:nvPicPr>
          <p:cNvPr id="22" name="Graphic 21" descr="Warehouse with solid fill">
            <a:extLst>
              <a:ext uri="{FF2B5EF4-FFF2-40B4-BE49-F238E27FC236}">
                <a16:creationId xmlns:a16="http://schemas.microsoft.com/office/drawing/2014/main" id="{C5795DA2-4FC2-1162-D8D0-26F057FC116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624672" y="5292786"/>
            <a:ext cx="802555" cy="802555"/>
          </a:xfrm>
          <a:prstGeom prst="rect">
            <a:avLst/>
          </a:prstGeom>
        </p:spPr>
      </p:pic>
      <p:pic>
        <p:nvPicPr>
          <p:cNvPr id="23" name="Graphic 22" descr="Warehouse with solid fill">
            <a:extLst>
              <a:ext uri="{FF2B5EF4-FFF2-40B4-BE49-F238E27FC236}">
                <a16:creationId xmlns:a16="http://schemas.microsoft.com/office/drawing/2014/main" id="{26421BD2-8A01-4630-7054-BB6DABC202D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009235" y="5434435"/>
            <a:ext cx="802555" cy="802555"/>
          </a:xfrm>
          <a:prstGeom prst="rect">
            <a:avLst/>
          </a:prstGeom>
        </p:spPr>
      </p:pic>
      <p:pic>
        <p:nvPicPr>
          <p:cNvPr id="24" name="Graphic 23" descr="Warehouse with solid fill">
            <a:extLst>
              <a:ext uri="{FF2B5EF4-FFF2-40B4-BE49-F238E27FC236}">
                <a16:creationId xmlns:a16="http://schemas.microsoft.com/office/drawing/2014/main" id="{A93E0868-934E-9BE8-8524-FB69A2320FB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384957" y="5292786"/>
            <a:ext cx="802555" cy="802555"/>
          </a:xfrm>
          <a:prstGeom prst="rect">
            <a:avLst/>
          </a:prstGeom>
        </p:spPr>
      </p:pic>
      <p:sp>
        <p:nvSpPr>
          <p:cNvPr id="26" name="TextBox 25">
            <a:extLst>
              <a:ext uri="{FF2B5EF4-FFF2-40B4-BE49-F238E27FC236}">
                <a16:creationId xmlns:a16="http://schemas.microsoft.com/office/drawing/2014/main" id="{F07DFF9A-B4EA-29F6-B86E-9B7E291D5918}"/>
              </a:ext>
            </a:extLst>
          </p:cNvPr>
          <p:cNvSpPr txBox="1"/>
          <p:nvPr/>
        </p:nvSpPr>
        <p:spPr>
          <a:xfrm>
            <a:off x="3927795" y="2131368"/>
            <a:ext cx="2196308" cy="396171"/>
          </a:xfrm>
          <a:prstGeom prst="rect">
            <a:avLst/>
          </a:prstGeom>
          <a:noFill/>
        </p:spPr>
        <p:txBody>
          <a:bodyPr wrap="square" lIns="91440" tIns="72000" rIns="36000" bIns="0" rtlCol="0">
            <a:noAutofit/>
          </a:bodyPr>
          <a:lstStyle/>
          <a:p>
            <a:pPr algn="ctr">
              <a:spcAft>
                <a:spcPts val="600"/>
              </a:spcAft>
            </a:pPr>
            <a:r>
              <a:rPr lang="nl-NL" sz="1400" i="1" noProof="1"/>
              <a:t>Open-source models</a:t>
            </a:r>
          </a:p>
        </p:txBody>
      </p:sp>
      <p:pic>
        <p:nvPicPr>
          <p:cNvPr id="27" name="Graphic 26" descr="Server with solid fill">
            <a:extLst>
              <a:ext uri="{FF2B5EF4-FFF2-40B4-BE49-F238E27FC236}">
                <a16:creationId xmlns:a16="http://schemas.microsoft.com/office/drawing/2014/main" id="{D552F439-EB9A-EC88-6C92-9112700F365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312320" y="3929000"/>
            <a:ext cx="914400" cy="914400"/>
          </a:xfrm>
          <a:prstGeom prst="rect">
            <a:avLst/>
          </a:prstGeom>
        </p:spPr>
      </p:pic>
      <p:sp>
        <p:nvSpPr>
          <p:cNvPr id="29" name="TextBox 28">
            <a:extLst>
              <a:ext uri="{FF2B5EF4-FFF2-40B4-BE49-F238E27FC236}">
                <a16:creationId xmlns:a16="http://schemas.microsoft.com/office/drawing/2014/main" id="{9D58847D-7429-9D0B-21D0-A2FA98E48D79}"/>
              </a:ext>
            </a:extLst>
          </p:cNvPr>
          <p:cNvSpPr txBox="1"/>
          <p:nvPr/>
        </p:nvSpPr>
        <p:spPr>
          <a:xfrm>
            <a:off x="6666345" y="2030372"/>
            <a:ext cx="2196308" cy="396171"/>
          </a:xfrm>
          <a:prstGeom prst="rect">
            <a:avLst/>
          </a:prstGeom>
          <a:noFill/>
        </p:spPr>
        <p:txBody>
          <a:bodyPr wrap="square" lIns="91440" tIns="72000" rIns="36000" bIns="0" rtlCol="0">
            <a:noAutofit/>
          </a:bodyPr>
          <a:lstStyle/>
          <a:p>
            <a:pPr algn="ctr">
              <a:spcAft>
                <a:spcPts val="600"/>
              </a:spcAft>
            </a:pPr>
            <a:r>
              <a:rPr lang="nl-NL" sz="1400" i="1" noProof="1"/>
              <a:t>Open-weights models</a:t>
            </a:r>
          </a:p>
          <a:p>
            <a:pPr algn="ctr">
              <a:spcAft>
                <a:spcPts val="600"/>
              </a:spcAft>
            </a:pPr>
            <a:r>
              <a:rPr lang="nl-NL" sz="1400" i="1" noProof="1"/>
              <a:t>Large</a:t>
            </a:r>
          </a:p>
        </p:txBody>
      </p:sp>
      <p:pic>
        <p:nvPicPr>
          <p:cNvPr id="30" name="Picture 18" descr="Filled box - Free Tools and utensils icons">
            <a:extLst>
              <a:ext uri="{FF2B5EF4-FFF2-40B4-BE49-F238E27FC236}">
                <a16:creationId xmlns:a16="http://schemas.microsoft.com/office/drawing/2014/main" id="{A97FF7E4-9AD3-B89D-5F94-9A028D3660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0412" y="3832113"/>
            <a:ext cx="1108173" cy="110817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Free Deepseek Blue Logo Symbol Icon. Download in SVG &amp; PNG Formats.">
            <a:extLst>
              <a:ext uri="{FF2B5EF4-FFF2-40B4-BE49-F238E27FC236}">
                <a16:creationId xmlns:a16="http://schemas.microsoft.com/office/drawing/2014/main" id="{539F4FD1-3AFE-1469-FDD0-4A0D28E9398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5025"/>
          <a:stretch>
            <a:fillRect/>
          </a:stretch>
        </p:blipFill>
        <p:spPr bwMode="auto">
          <a:xfrm>
            <a:off x="7370984" y="2711506"/>
            <a:ext cx="787028" cy="668778"/>
          </a:xfrm>
          <a:prstGeom prst="rect">
            <a:avLst/>
          </a:prstGeom>
          <a:noFill/>
          <a:extLst>
            <a:ext uri="{909E8E84-426E-40DD-AFC4-6F175D3DCCD1}">
              <a14:hiddenFill xmlns:a14="http://schemas.microsoft.com/office/drawing/2010/main">
                <a:solidFill>
                  <a:srgbClr val="FFFFFF"/>
                </a:solidFill>
              </a14:hiddenFill>
            </a:ext>
          </a:extLst>
        </p:spPr>
      </p:pic>
      <p:pic>
        <p:nvPicPr>
          <p:cNvPr id="32" name="Graphic 31" descr="Warehouse with solid fill">
            <a:extLst>
              <a:ext uri="{FF2B5EF4-FFF2-40B4-BE49-F238E27FC236}">
                <a16:creationId xmlns:a16="http://schemas.microsoft.com/office/drawing/2014/main" id="{1F28BF9F-C028-8691-1DEF-B977F2CD405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775919" y="5292786"/>
            <a:ext cx="802555" cy="802555"/>
          </a:xfrm>
          <a:prstGeom prst="rect">
            <a:avLst/>
          </a:prstGeom>
        </p:spPr>
      </p:pic>
      <p:pic>
        <p:nvPicPr>
          <p:cNvPr id="33" name="Graphic 32" descr="Warehouse with solid fill">
            <a:extLst>
              <a:ext uri="{FF2B5EF4-FFF2-40B4-BE49-F238E27FC236}">
                <a16:creationId xmlns:a16="http://schemas.microsoft.com/office/drawing/2014/main" id="{60F7F44C-3953-3BF4-8E5A-AB2B46A9D4E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160482" y="5434435"/>
            <a:ext cx="802555" cy="802555"/>
          </a:xfrm>
          <a:prstGeom prst="rect">
            <a:avLst/>
          </a:prstGeom>
        </p:spPr>
      </p:pic>
      <p:pic>
        <p:nvPicPr>
          <p:cNvPr id="34" name="Graphic 33" descr="Warehouse with solid fill">
            <a:extLst>
              <a:ext uri="{FF2B5EF4-FFF2-40B4-BE49-F238E27FC236}">
                <a16:creationId xmlns:a16="http://schemas.microsoft.com/office/drawing/2014/main" id="{B01096FE-15D8-C142-A5BE-95EDD11D24E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536204" y="5292786"/>
            <a:ext cx="802555" cy="802555"/>
          </a:xfrm>
          <a:prstGeom prst="rect">
            <a:avLst/>
          </a:prstGeom>
        </p:spPr>
      </p:pic>
      <p:pic>
        <p:nvPicPr>
          <p:cNvPr id="35" name="Graphic 34" descr="Warehouse with solid fill">
            <a:extLst>
              <a:ext uri="{FF2B5EF4-FFF2-40B4-BE49-F238E27FC236}">
                <a16:creationId xmlns:a16="http://schemas.microsoft.com/office/drawing/2014/main" id="{D598609D-AAB5-394B-67D8-2CB252BDF25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920767" y="5434435"/>
            <a:ext cx="802555" cy="802555"/>
          </a:xfrm>
          <a:prstGeom prst="rect">
            <a:avLst/>
          </a:prstGeom>
        </p:spPr>
      </p:pic>
      <p:pic>
        <p:nvPicPr>
          <p:cNvPr id="36" name="Graphic 35" descr="Warehouse with solid fill">
            <a:extLst>
              <a:ext uri="{FF2B5EF4-FFF2-40B4-BE49-F238E27FC236}">
                <a16:creationId xmlns:a16="http://schemas.microsoft.com/office/drawing/2014/main" id="{B354DA41-F86A-666E-5632-60D0B2E1490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296489" y="5292786"/>
            <a:ext cx="802555" cy="802555"/>
          </a:xfrm>
          <a:prstGeom prst="rect">
            <a:avLst/>
          </a:prstGeom>
        </p:spPr>
      </p:pic>
      <p:sp>
        <p:nvSpPr>
          <p:cNvPr id="37" name="TextBox 36">
            <a:extLst>
              <a:ext uri="{FF2B5EF4-FFF2-40B4-BE49-F238E27FC236}">
                <a16:creationId xmlns:a16="http://schemas.microsoft.com/office/drawing/2014/main" id="{E81FC08D-FBF7-9D72-C3A9-1B2EEB45C5D3}"/>
              </a:ext>
            </a:extLst>
          </p:cNvPr>
          <p:cNvSpPr txBox="1"/>
          <p:nvPr/>
        </p:nvSpPr>
        <p:spPr>
          <a:xfrm>
            <a:off x="9483607" y="2030372"/>
            <a:ext cx="2196308" cy="396171"/>
          </a:xfrm>
          <a:prstGeom prst="rect">
            <a:avLst/>
          </a:prstGeom>
          <a:noFill/>
        </p:spPr>
        <p:txBody>
          <a:bodyPr wrap="square" lIns="91440" tIns="72000" rIns="36000" bIns="0" rtlCol="0">
            <a:noAutofit/>
          </a:bodyPr>
          <a:lstStyle/>
          <a:p>
            <a:pPr algn="ctr">
              <a:spcAft>
                <a:spcPts val="600"/>
              </a:spcAft>
            </a:pPr>
            <a:r>
              <a:rPr lang="nl-NL" sz="1400" i="1" noProof="1"/>
              <a:t>Open-weights models</a:t>
            </a:r>
          </a:p>
          <a:p>
            <a:pPr algn="ctr">
              <a:spcAft>
                <a:spcPts val="600"/>
              </a:spcAft>
            </a:pPr>
            <a:r>
              <a:rPr lang="nl-NL" sz="1400" i="1" noProof="1"/>
              <a:t>Small</a:t>
            </a:r>
          </a:p>
        </p:txBody>
      </p:sp>
      <p:pic>
        <p:nvPicPr>
          <p:cNvPr id="38" name="Picture 18" descr="Filled box - Free Tools and utensils icons">
            <a:extLst>
              <a:ext uri="{FF2B5EF4-FFF2-40B4-BE49-F238E27FC236}">
                <a16:creationId xmlns:a16="http://schemas.microsoft.com/office/drawing/2014/main" id="{350E8848-A092-25E8-4F35-5620F59AF9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27674" y="3832995"/>
            <a:ext cx="1108173" cy="1108173"/>
          </a:xfrm>
          <a:prstGeom prst="rect">
            <a:avLst/>
          </a:prstGeom>
          <a:noFill/>
          <a:extLst>
            <a:ext uri="{909E8E84-426E-40DD-AFC4-6F175D3DCCD1}">
              <a14:hiddenFill xmlns:a14="http://schemas.microsoft.com/office/drawing/2010/main">
                <a:solidFill>
                  <a:srgbClr val="FFFFFF"/>
                </a:solidFill>
              </a14:hiddenFill>
            </a:ext>
          </a:extLst>
        </p:spPr>
      </p:pic>
      <p:pic>
        <p:nvPicPr>
          <p:cNvPr id="39" name="Graphic 38" descr="Laptop with solid fill">
            <a:extLst>
              <a:ext uri="{FF2B5EF4-FFF2-40B4-BE49-F238E27FC236}">
                <a16:creationId xmlns:a16="http://schemas.microsoft.com/office/drawing/2014/main" id="{0C210248-73E2-C48A-AA92-4431DC0DD618}"/>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0648770" y="5394920"/>
            <a:ext cx="914400" cy="914400"/>
          </a:xfrm>
          <a:prstGeom prst="rect">
            <a:avLst/>
          </a:prstGeom>
        </p:spPr>
      </p:pic>
      <p:pic>
        <p:nvPicPr>
          <p:cNvPr id="40" name="Graphic 39" descr="Warehouse with solid fill">
            <a:extLst>
              <a:ext uri="{FF2B5EF4-FFF2-40B4-BE49-F238E27FC236}">
                <a16:creationId xmlns:a16="http://schemas.microsoft.com/office/drawing/2014/main" id="{71948768-76E5-F67D-3B95-D91E4479163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971434" y="5608961"/>
            <a:ext cx="524348" cy="524348"/>
          </a:xfrm>
          <a:prstGeom prst="rect">
            <a:avLst/>
          </a:prstGeom>
        </p:spPr>
      </p:pic>
      <p:pic>
        <p:nvPicPr>
          <p:cNvPr id="41" name="Picture 14" descr="Ollama Open Source AI Logo&quot; Sticker for Sale by ContTraders | Redbubble">
            <a:extLst>
              <a:ext uri="{FF2B5EF4-FFF2-40B4-BE49-F238E27FC236}">
                <a16:creationId xmlns:a16="http://schemas.microsoft.com/office/drawing/2014/main" id="{3F7695E0-6CC0-126B-335F-9486ED3D686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2694" b="16697"/>
          <a:stretch>
            <a:fillRect/>
          </a:stretch>
        </p:blipFill>
        <p:spPr bwMode="auto">
          <a:xfrm>
            <a:off x="11076221" y="2787847"/>
            <a:ext cx="681027" cy="641153"/>
          </a:xfrm>
          <a:prstGeom prst="ellipse">
            <a:avLst/>
          </a:prstGeom>
          <a:noFill/>
          <a:extLst>
            <a:ext uri="{909E8E84-426E-40DD-AFC4-6F175D3DCCD1}">
              <a14:hiddenFill xmlns:a14="http://schemas.microsoft.com/office/drawing/2010/main">
                <a:solidFill>
                  <a:srgbClr val="FFFFFF"/>
                </a:solidFill>
              </a14:hiddenFill>
            </a:ext>
          </a:extLst>
        </p:spPr>
      </p:pic>
      <p:pic>
        <p:nvPicPr>
          <p:cNvPr id="42" name="Picture 20">
            <a:extLst>
              <a:ext uri="{FF2B5EF4-FFF2-40B4-BE49-F238E27FC236}">
                <a16:creationId xmlns:a16="http://schemas.microsoft.com/office/drawing/2014/main" id="{6D3A01F6-7897-A592-6CFB-8FEE41B8EE6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59709" y="2939456"/>
            <a:ext cx="1347798" cy="39617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8" descr="Filled box - Free Tools and utensils icons">
            <a:extLst>
              <a:ext uri="{FF2B5EF4-FFF2-40B4-BE49-F238E27FC236}">
                <a16:creationId xmlns:a16="http://schemas.microsoft.com/office/drawing/2014/main" id="{83F64C24-438F-F452-3A67-E91775B489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2855" y="3801044"/>
            <a:ext cx="1108173" cy="1108173"/>
          </a:xfrm>
          <a:prstGeom prst="rect">
            <a:avLst/>
          </a:prstGeom>
          <a:noFill/>
          <a:extLst>
            <a:ext uri="{909E8E84-426E-40DD-AFC4-6F175D3DCCD1}">
              <a14:hiddenFill xmlns:a14="http://schemas.microsoft.com/office/drawing/2010/main">
                <a:solidFill>
                  <a:srgbClr val="FFFFFF"/>
                </a:solidFill>
              </a14:hiddenFill>
            </a:ext>
          </a:extLst>
        </p:spPr>
      </p:pic>
      <p:pic>
        <p:nvPicPr>
          <p:cNvPr id="44" name="Graphic 43" descr="Ethernet with solid fill">
            <a:extLst>
              <a:ext uri="{FF2B5EF4-FFF2-40B4-BE49-F238E27FC236}">
                <a16:creationId xmlns:a16="http://schemas.microsoft.com/office/drawing/2014/main" id="{C7F2D043-2181-1562-B1A5-B72AC9795BDC}"/>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798474" y="3293590"/>
            <a:ext cx="914400" cy="914400"/>
          </a:xfrm>
          <a:prstGeom prst="rect">
            <a:avLst/>
          </a:prstGeom>
        </p:spPr>
      </p:pic>
      <p:sp>
        <p:nvSpPr>
          <p:cNvPr id="45" name="Footer Placeholder 1">
            <a:extLst>
              <a:ext uri="{FF2B5EF4-FFF2-40B4-BE49-F238E27FC236}">
                <a16:creationId xmlns:a16="http://schemas.microsoft.com/office/drawing/2014/main" id="{329E2486-446C-47A8-9107-65703408A3EA}"/>
              </a:ext>
            </a:extLst>
          </p:cNvPr>
          <p:cNvSpPr>
            <a:spLocks noGrp="1"/>
          </p:cNvSpPr>
          <p:nvPr>
            <p:ph type="ftr" sz="quarter" idx="10"/>
          </p:nvPr>
        </p:nvSpPr>
        <p:spPr>
          <a:xfrm>
            <a:off x="1007533" y="6396039"/>
            <a:ext cx="5926667" cy="333375"/>
          </a:xfrm>
        </p:spPr>
        <p:txBody>
          <a:bodyPr/>
          <a:lstStyle/>
          <a:p>
            <a:r>
              <a:rPr lang="nl-NL" altLang="nl-NL" dirty="0"/>
              <a:t>20 mei 2026 - Symposium Statistical Auditing </a:t>
            </a:r>
          </a:p>
        </p:txBody>
      </p:sp>
    </p:spTree>
    <p:extLst>
      <p:ext uri="{BB962C8B-B14F-4D97-AF65-F5344CB8AC3E}">
        <p14:creationId xmlns:p14="http://schemas.microsoft.com/office/powerpoint/2010/main" val="125709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3880d4a1-54a2-473e-ac6b-2e6b65f680a8"/>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jabloon symposium statistical auditing 2018" id="{83B7E66E-25F4-BC46-9598-A7F696EBB71A}" vid="{4BF8FC17-5B94-DE45-AE2B-21743F79173E}"/>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4284</TotalTime>
  <Words>1180</Words>
  <Application>Microsoft Macintosh PowerPoint</Application>
  <PresentationFormat>Widescreen</PresentationFormat>
  <Paragraphs>156</Paragraphs>
  <Slides>12</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Aptos</vt:lpstr>
      <vt:lpstr>Arial</vt:lpstr>
      <vt:lpstr>Georgia</vt:lpstr>
      <vt:lpstr>Wingdings</vt:lpstr>
      <vt:lpstr>Default Design</vt:lpstr>
      <vt:lpstr>think-cell Slide</vt:lpstr>
      <vt:lpstr>Taalmodellen en -technieken voor verbetering van datakwaliteit in een soeverein jasje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relatie tussen  Computer Assisted Auditing Techniques  en Sampling</dc:title>
  <dc:creator>Jacques de Swart</dc:creator>
  <cp:lastModifiedBy>Floor van Lieshout (NL)</cp:lastModifiedBy>
  <cp:revision>140</cp:revision>
  <cp:lastPrinted>2017-03-16T11:17:01Z</cp:lastPrinted>
  <dcterms:created xsi:type="dcterms:W3CDTF">2008-04-23T19:45:34Z</dcterms:created>
  <dcterms:modified xsi:type="dcterms:W3CDTF">2026-05-18T12:53:55Z</dcterms:modified>
</cp:coreProperties>
</file>